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F39648-5A2C-489F-A261-89F15000661F}">
  <a:tblStyle styleId="{A3F39648-5A2C-489F-A261-89F1500066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1"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bold.fntdata"/><Relationship Id="rId12" Type="http://schemas.openxmlformats.org/officeDocument/2006/relationships/slide" Target="slides/slide6.xml"/><Relationship Id="rId34" Type="http://schemas.openxmlformats.org/officeDocument/2006/relationships/font" Target="fonts/Raleway-regular.fntdata"/><Relationship Id="rId15" Type="http://schemas.openxmlformats.org/officeDocument/2006/relationships/slide" Target="slides/slide9.xml"/><Relationship Id="rId37" Type="http://schemas.openxmlformats.org/officeDocument/2006/relationships/font" Target="fonts/Raleway-boldItalic.fntdata"/><Relationship Id="rId14" Type="http://schemas.openxmlformats.org/officeDocument/2006/relationships/slide" Target="slides/slide8.xml"/><Relationship Id="rId36" Type="http://schemas.openxmlformats.org/officeDocument/2006/relationships/font" Target="fonts/Raleway-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858d0902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7858d0902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858d0902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7858d0902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858d0902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7858d0902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858d0902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858d0902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858d0902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7858d0902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862100829_2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7862100829_2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862100829_2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862100829_2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862100829_2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7862100829_2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7862100829_2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7862100829_2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862100829_2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862100829_2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858d0902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7858d0902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862100829_2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7862100829_2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7862100829_2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7862100829_2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862100829_25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7862100829_2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7862100829_25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7862100829_2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862100829_25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862100829_25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862100829_25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7862100829_2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862100829_25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862100829_2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862100829_25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7862100829_25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858d0902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7858d0902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858d0902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7858d0902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7858d0902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7858d0902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858d0902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858d0902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858d0902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858d0902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858d0902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858d0902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858d0902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7858d0902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TTSH-HEAL</a:t>
            </a:r>
            <a:endParaRPr/>
          </a:p>
          <a:p>
            <a:pPr indent="0" lvl="0" marL="0" rtl="0" algn="l">
              <a:spcBef>
                <a:spcPts val="0"/>
              </a:spcBef>
              <a:spcAft>
                <a:spcPts val="0"/>
              </a:spcAft>
              <a:buNone/>
            </a:pPr>
            <a:r>
              <a:rPr lang="en"/>
              <a:t>Data Science Assignment</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Enoch Mok</a:t>
            </a:r>
            <a:endParaRPr/>
          </a:p>
        </p:txBody>
      </p:sp>
      <p:sp>
        <p:nvSpPr>
          <p:cNvPr id="88" name="Google Shape;8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727651" y="0"/>
            <a:ext cx="8006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(Train) Density Discrepancy Heatmap</a:t>
            </a:r>
            <a:endParaRPr/>
          </a:p>
        </p:txBody>
      </p:sp>
      <p:sp>
        <p:nvSpPr>
          <p:cNvPr id="159" name="Google Shape;159;p22"/>
          <p:cNvSpPr txBox="1"/>
          <p:nvPr>
            <p:ph idx="1" type="body"/>
          </p:nvPr>
        </p:nvSpPr>
        <p:spPr>
          <a:xfrm>
            <a:off x="727650" y="535200"/>
            <a:ext cx="7688700" cy="638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Grey = Regions that do not require more train stops</a:t>
            </a:r>
            <a:endParaRPr/>
          </a:p>
          <a:p>
            <a:pPr indent="0" lvl="0" marL="0" rtl="0" algn="l">
              <a:spcBef>
                <a:spcPts val="1200"/>
              </a:spcBef>
              <a:spcAft>
                <a:spcPts val="1200"/>
              </a:spcAft>
              <a:buNone/>
            </a:pPr>
            <a:r>
              <a:rPr lang="en"/>
              <a:t>Red = Regions requiring more train stops</a:t>
            </a:r>
            <a:endParaRPr/>
          </a:p>
        </p:txBody>
      </p:sp>
      <p:pic>
        <p:nvPicPr>
          <p:cNvPr id="160" name="Google Shape;160;p22"/>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
        <p:nvSpPr>
          <p:cNvPr id="161" name="Google Shape;161;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(All) Density Discrepancy Heatmap</a:t>
            </a:r>
            <a:endParaRPr/>
          </a:p>
        </p:txBody>
      </p:sp>
      <p:sp>
        <p:nvSpPr>
          <p:cNvPr id="167" name="Google Shape;167;p23"/>
          <p:cNvSpPr txBox="1"/>
          <p:nvPr>
            <p:ph idx="1" type="body"/>
          </p:nvPr>
        </p:nvSpPr>
        <p:spPr>
          <a:xfrm>
            <a:off x="727650" y="535200"/>
            <a:ext cx="7688700" cy="66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000"/>
              <a:t>Below shows the top locations that has the highest demand for PT stops</a:t>
            </a:r>
            <a:endParaRPr sz="1000"/>
          </a:p>
          <a:p>
            <a:pPr indent="0" lvl="0" marL="0" rtl="0" algn="l">
              <a:spcBef>
                <a:spcPts val="1200"/>
              </a:spcBef>
              <a:spcAft>
                <a:spcPts val="1200"/>
              </a:spcAft>
              <a:buNone/>
            </a:pPr>
            <a:r>
              <a:rPr lang="en" sz="1000"/>
              <a:t>𝑝𝑡𝑠𝑡𝑜𝑝_𝑑𝑒𝑛𝑠𝑖𝑡𝑦_𝑑𝑖𝑠𝑐𝑟𝑒𝑝𝑎𝑛𝑐𝑦 = (𝑛𝑜𝑟𝑚𝑎𝑙𝑖𝑧𝑒𝑑 𝑝𝑜𝑝𝑢𝑙𝑎𝑡𝑖𝑜𝑛 𝑑𝑒𝑛𝑠𝑖𝑡𝑦 𝑜𝑓 𝑎𝑟𝑒𝑎) - (𝑛𝑜𝑟𝑚𝑎𝑙𝑖𝑧𝑒𝑑 𝑃𝑇 𝑠𝑡𝑜𝑝 𝑑𝑒𝑛𝑠𝑖𝑡𝑦 𝑜𝑓 𝑎𝑟𝑒𝑎)</a:t>
            </a:r>
            <a:endParaRPr/>
          </a:p>
        </p:txBody>
      </p:sp>
      <p:sp>
        <p:nvSpPr>
          <p:cNvPr id="168" name="Google Shape;168;p23"/>
          <p:cNvSpPr txBox="1"/>
          <p:nvPr/>
        </p:nvSpPr>
        <p:spPr>
          <a:xfrm>
            <a:off x="780950" y="1409300"/>
            <a:ext cx="7688700" cy="3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graphicFrame>
        <p:nvGraphicFramePr>
          <p:cNvPr id="169" name="Google Shape;169;p23"/>
          <p:cNvGraphicFramePr/>
          <p:nvPr/>
        </p:nvGraphicFramePr>
        <p:xfrm>
          <a:off x="813413" y="1409300"/>
          <a:ext cx="3000000" cy="3000000"/>
        </p:xfrm>
        <a:graphic>
          <a:graphicData uri="http://schemas.openxmlformats.org/drawingml/2006/table">
            <a:tbl>
              <a:tblPr>
                <a:noFill/>
                <a:tableStyleId>{A3F39648-5A2C-489F-A261-89F15000661F}</a:tableStyleId>
              </a:tblPr>
              <a:tblGrid>
                <a:gridCol w="1593875"/>
                <a:gridCol w="2397000"/>
                <a:gridCol w="3537475"/>
              </a:tblGrid>
              <a:tr h="486175">
                <a:tc>
                  <a:txBody>
                    <a:bodyPr/>
                    <a:lstStyle/>
                    <a:p>
                      <a:pPr indent="0" lvl="0" marL="0" rtl="0" algn="l">
                        <a:spcBef>
                          <a:spcPts val="0"/>
                        </a:spcBef>
                        <a:spcAft>
                          <a:spcPts val="0"/>
                        </a:spcAft>
                        <a:buNone/>
                      </a:pPr>
                      <a:r>
                        <a:rPr b="1" lang="en"/>
                        <a:t>Rank</a:t>
                      </a:r>
                      <a:endParaRPr b="1"/>
                    </a:p>
                  </a:txBody>
                  <a:tcPr marT="91425" marB="91425" marR="91425" marL="91425"/>
                </a:tc>
                <a:tc>
                  <a:txBody>
                    <a:bodyPr/>
                    <a:lstStyle/>
                    <a:p>
                      <a:pPr indent="0" lvl="0" marL="0" rtl="0" algn="l">
                        <a:spcBef>
                          <a:spcPts val="0"/>
                        </a:spcBef>
                        <a:spcAft>
                          <a:spcPts val="0"/>
                        </a:spcAft>
                        <a:buNone/>
                      </a:pPr>
                      <a:r>
                        <a:rPr b="1" lang="en"/>
                        <a:t>Area</a:t>
                      </a:r>
                      <a:endParaRPr b="1"/>
                    </a:p>
                  </a:txBody>
                  <a:tcPr marT="91425" marB="91425" marR="91425" marL="91425"/>
                </a:tc>
                <a:tc>
                  <a:txBody>
                    <a:bodyPr/>
                    <a:lstStyle/>
                    <a:p>
                      <a:pPr indent="0" lvl="0" marL="0" rtl="0" algn="l">
                        <a:spcBef>
                          <a:spcPts val="0"/>
                        </a:spcBef>
                        <a:spcAft>
                          <a:spcPts val="0"/>
                        </a:spcAft>
                        <a:buNone/>
                      </a:pPr>
                      <a:r>
                        <a:rPr b="1" lang="en"/>
                        <a:t>ptstop</a:t>
                      </a:r>
                      <a:r>
                        <a:rPr b="1" lang="en"/>
                        <a:t>_density_discrepancy</a:t>
                      </a:r>
                      <a:endParaRPr b="1"/>
                    </a:p>
                  </a:txBody>
                  <a:tcPr marT="91425" marB="91425" marR="91425" marL="91425"/>
                </a:tc>
              </a:tr>
              <a:tr h="3160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River Valley</a:t>
                      </a:r>
                      <a:endParaRPr/>
                    </a:p>
                  </a:txBody>
                  <a:tcPr marT="91425" marB="91425" marR="91425" marL="91425"/>
                </a:tc>
                <a:tc>
                  <a:txBody>
                    <a:bodyPr/>
                    <a:lstStyle/>
                    <a:p>
                      <a:pPr indent="0" lvl="0" marL="0" rtl="0" algn="l">
                        <a:spcBef>
                          <a:spcPts val="0"/>
                        </a:spcBef>
                        <a:spcAft>
                          <a:spcPts val="0"/>
                        </a:spcAft>
                        <a:buNone/>
                      </a:pPr>
                      <a:r>
                        <a:rPr lang="en"/>
                        <a:t>0.3457</a:t>
                      </a:r>
                      <a:endParaRPr/>
                    </a:p>
                  </a:txBody>
                  <a:tcPr marT="91425" marB="91425" marR="91425" marL="91425"/>
                </a:tc>
              </a:tr>
              <a:tr h="3160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Sengkang</a:t>
                      </a:r>
                      <a:endParaRPr/>
                    </a:p>
                  </a:txBody>
                  <a:tcPr marT="91425" marB="91425" marR="91425" marL="91425"/>
                </a:tc>
                <a:tc>
                  <a:txBody>
                    <a:bodyPr/>
                    <a:lstStyle/>
                    <a:p>
                      <a:pPr indent="0" lvl="0" marL="0" rtl="0" algn="l">
                        <a:spcBef>
                          <a:spcPts val="0"/>
                        </a:spcBef>
                        <a:spcAft>
                          <a:spcPts val="0"/>
                        </a:spcAft>
                        <a:buNone/>
                      </a:pPr>
                      <a:r>
                        <a:rPr lang="en"/>
                        <a:t>0.3405</a:t>
                      </a:r>
                      <a:endParaRPr/>
                    </a:p>
                  </a:txBody>
                  <a:tcPr marT="91425" marB="91425" marR="91425" marL="91425"/>
                </a:tc>
              </a:tr>
              <a:tr h="3160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Choa Chu Kang</a:t>
                      </a:r>
                      <a:endParaRPr/>
                    </a:p>
                  </a:txBody>
                  <a:tcPr marT="91425" marB="91425" marR="91425" marL="91425"/>
                </a:tc>
                <a:tc>
                  <a:txBody>
                    <a:bodyPr/>
                    <a:lstStyle/>
                    <a:p>
                      <a:pPr indent="0" lvl="0" marL="0" rtl="0" algn="l">
                        <a:spcBef>
                          <a:spcPts val="0"/>
                        </a:spcBef>
                        <a:spcAft>
                          <a:spcPts val="0"/>
                        </a:spcAft>
                        <a:buNone/>
                      </a:pPr>
                      <a:r>
                        <a:rPr lang="en"/>
                        <a:t>0.3360</a:t>
                      </a:r>
                      <a:endParaRPr/>
                    </a:p>
                  </a:txBody>
                  <a:tcPr marT="91425" marB="91425" marR="91425" marL="91425"/>
                </a:tc>
              </a:tr>
              <a:tr h="3160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Punggol</a:t>
                      </a:r>
                      <a:endParaRPr/>
                    </a:p>
                  </a:txBody>
                  <a:tcPr marT="91425" marB="91425" marR="91425" marL="91425"/>
                </a:tc>
                <a:tc>
                  <a:txBody>
                    <a:bodyPr/>
                    <a:lstStyle/>
                    <a:p>
                      <a:pPr indent="0" lvl="0" marL="0" rtl="0" algn="l">
                        <a:spcBef>
                          <a:spcPts val="0"/>
                        </a:spcBef>
                        <a:spcAft>
                          <a:spcPts val="0"/>
                        </a:spcAft>
                        <a:buNone/>
                      </a:pPr>
                      <a:r>
                        <a:rPr lang="en"/>
                        <a:t>0.3296</a:t>
                      </a:r>
                      <a:endParaRPr/>
                    </a:p>
                  </a:txBody>
                  <a:tcPr marT="91425" marB="91425" marR="91425" marL="91425"/>
                </a:tc>
              </a:tr>
              <a:tr h="316025">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Newton</a:t>
                      </a:r>
                      <a:endParaRPr/>
                    </a:p>
                  </a:txBody>
                  <a:tcPr marT="91425" marB="91425" marR="91425" marL="91425"/>
                </a:tc>
                <a:tc>
                  <a:txBody>
                    <a:bodyPr/>
                    <a:lstStyle/>
                    <a:p>
                      <a:pPr indent="0" lvl="0" marL="0" rtl="0" algn="l">
                        <a:spcBef>
                          <a:spcPts val="0"/>
                        </a:spcBef>
                        <a:spcAft>
                          <a:spcPts val="0"/>
                        </a:spcAft>
                        <a:buNone/>
                      </a:pPr>
                      <a:r>
                        <a:rPr lang="en"/>
                        <a:t>0.1899</a:t>
                      </a:r>
                      <a:endParaRPr/>
                    </a:p>
                  </a:txBody>
                  <a:tcPr marT="91425" marB="91425" marR="91425" marL="91425"/>
                </a:tc>
              </a:tr>
            </a:tbl>
          </a:graphicData>
        </a:graphic>
      </p:graphicFrame>
      <p:sp>
        <p:nvSpPr>
          <p:cNvPr id="170" name="Google Shape;170;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727651" y="0"/>
            <a:ext cx="8006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(All) Density Discrepancy Heatmap</a:t>
            </a:r>
            <a:endParaRPr/>
          </a:p>
        </p:txBody>
      </p:sp>
      <p:sp>
        <p:nvSpPr>
          <p:cNvPr id="176" name="Google Shape;176;p24"/>
          <p:cNvSpPr txBox="1"/>
          <p:nvPr>
            <p:ph idx="1" type="body"/>
          </p:nvPr>
        </p:nvSpPr>
        <p:spPr>
          <a:xfrm>
            <a:off x="727650" y="535200"/>
            <a:ext cx="7688700" cy="638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Grey = Regions that do not require more PT stops</a:t>
            </a:r>
            <a:endParaRPr/>
          </a:p>
          <a:p>
            <a:pPr indent="0" lvl="0" marL="0" rtl="0" algn="l">
              <a:spcBef>
                <a:spcPts val="1200"/>
              </a:spcBef>
              <a:spcAft>
                <a:spcPts val="1200"/>
              </a:spcAft>
              <a:buNone/>
            </a:pPr>
            <a:r>
              <a:rPr lang="en"/>
              <a:t>Red = Regions requiring more PT stops</a:t>
            </a:r>
            <a:endParaRPr/>
          </a:p>
        </p:txBody>
      </p:sp>
      <p:pic>
        <p:nvPicPr>
          <p:cNvPr id="177" name="Google Shape;177;p24"/>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
        <p:nvSpPr>
          <p:cNvPr id="178" name="Google Shape;178;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727651" y="0"/>
            <a:ext cx="8006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LTA Master Plan 2040</a:t>
            </a:r>
            <a:endParaRPr/>
          </a:p>
        </p:txBody>
      </p:sp>
      <p:pic>
        <p:nvPicPr>
          <p:cNvPr id="184" name="Google Shape;184;p25"/>
          <p:cNvPicPr preferRelativeResize="0"/>
          <p:nvPr/>
        </p:nvPicPr>
        <p:blipFill rotWithShape="1">
          <a:blip r:embed="rId3">
            <a:alphaModFix/>
          </a:blip>
          <a:srcRect b="6132" l="0" r="0" t="6132"/>
          <a:stretch/>
        </p:blipFill>
        <p:spPr>
          <a:xfrm>
            <a:off x="727650" y="592675"/>
            <a:ext cx="8006400" cy="4360325"/>
          </a:xfrm>
          <a:prstGeom prst="rect">
            <a:avLst/>
          </a:prstGeom>
          <a:noFill/>
          <a:ln>
            <a:noFill/>
          </a:ln>
        </p:spPr>
      </p:pic>
      <p:sp>
        <p:nvSpPr>
          <p:cNvPr id="185" name="Google Shape;185;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p:nvPr/>
        </p:nvSpPr>
        <p:spPr>
          <a:xfrm>
            <a:off x="655275" y="1005350"/>
            <a:ext cx="1032300" cy="45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1" name="Google Shape;191;p26"/>
          <p:cNvSpPr txBox="1"/>
          <p:nvPr>
            <p:ph type="title"/>
          </p:nvPr>
        </p:nvSpPr>
        <p:spPr>
          <a:xfrm>
            <a:off x="727651" y="0"/>
            <a:ext cx="8006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LTA Master Plan 2040</a:t>
            </a:r>
            <a:endParaRPr/>
          </a:p>
        </p:txBody>
      </p:sp>
      <p:sp>
        <p:nvSpPr>
          <p:cNvPr id="192" name="Google Shape;192;p26"/>
          <p:cNvSpPr txBox="1"/>
          <p:nvPr/>
        </p:nvSpPr>
        <p:spPr>
          <a:xfrm>
            <a:off x="479925" y="3634850"/>
            <a:ext cx="8170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accent1"/>
                </a:solidFill>
                <a:latin typeface="Lato"/>
                <a:ea typeface="Lato"/>
                <a:cs typeface="Lato"/>
                <a:sym typeface="Lato"/>
              </a:rPr>
              <a:t>Top 5 areas with highest demand for train stops: Choa Chu Kang, Sengkang, Toa Payoh, Hougang, Woodlands</a:t>
            </a:r>
            <a:endParaRPr i="1" sz="1200">
              <a:solidFill>
                <a:schemeClr val="accent1"/>
              </a:solidFill>
              <a:latin typeface="Lato"/>
              <a:ea typeface="Lato"/>
              <a:cs typeface="Lato"/>
              <a:sym typeface="Lato"/>
            </a:endParaRPr>
          </a:p>
          <a:p>
            <a:pPr indent="0" lvl="0" marL="0" rtl="0" algn="l">
              <a:spcBef>
                <a:spcPts val="0"/>
              </a:spcBef>
              <a:spcAft>
                <a:spcPts val="0"/>
              </a:spcAft>
              <a:buNone/>
            </a:pPr>
            <a:r>
              <a:t/>
            </a:r>
            <a:endParaRPr i="1" sz="1200">
              <a:solidFill>
                <a:schemeClr val="accent1"/>
              </a:solidFill>
              <a:latin typeface="Lato"/>
              <a:ea typeface="Lato"/>
              <a:cs typeface="Lato"/>
              <a:sym typeface="Lato"/>
            </a:endParaRPr>
          </a:p>
          <a:p>
            <a:pPr indent="0" lvl="0" marL="0" rtl="0" algn="l">
              <a:spcBef>
                <a:spcPts val="0"/>
              </a:spcBef>
              <a:spcAft>
                <a:spcPts val="0"/>
              </a:spcAft>
              <a:buNone/>
            </a:pPr>
            <a:r>
              <a:t/>
            </a:r>
            <a:endParaRPr i="1" sz="1200">
              <a:solidFill>
                <a:schemeClr val="accent1"/>
              </a:solidFill>
              <a:latin typeface="Lato"/>
              <a:ea typeface="Lato"/>
              <a:cs typeface="Lato"/>
              <a:sym typeface="Lato"/>
            </a:endParaRPr>
          </a:p>
          <a:p>
            <a:pPr indent="0" lvl="0" marL="0" rtl="0" algn="l">
              <a:spcBef>
                <a:spcPts val="0"/>
              </a:spcBef>
              <a:spcAft>
                <a:spcPts val="0"/>
              </a:spcAft>
              <a:buNone/>
            </a:pPr>
            <a:r>
              <a:rPr b="1" lang="en" sz="1200">
                <a:solidFill>
                  <a:schemeClr val="accent1"/>
                </a:solidFill>
                <a:latin typeface="Lato"/>
                <a:ea typeface="Lato"/>
                <a:cs typeface="Lato"/>
                <a:sym typeface="Lato"/>
              </a:rPr>
              <a:t>LTA should therefore expedite the following projects:</a:t>
            </a:r>
            <a:endParaRPr b="1"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b="1" lang="en" sz="1200">
                <a:solidFill>
                  <a:schemeClr val="accent1"/>
                </a:solidFill>
                <a:latin typeface="Lato"/>
                <a:ea typeface="Lato"/>
                <a:cs typeface="Lato"/>
                <a:sym typeface="Lato"/>
              </a:rPr>
              <a:t>JRL Phase 1</a:t>
            </a:r>
            <a:endParaRPr b="1"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b="1" lang="en" sz="1200">
                <a:solidFill>
                  <a:schemeClr val="accent1"/>
                </a:solidFill>
                <a:latin typeface="Lato"/>
                <a:ea typeface="Lato"/>
                <a:cs typeface="Lato"/>
                <a:sym typeface="Lato"/>
              </a:rPr>
              <a:t>CRL Phase 1</a:t>
            </a:r>
            <a:endParaRPr b="1"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b="1" lang="en" sz="1200">
                <a:solidFill>
                  <a:schemeClr val="accent1"/>
                </a:solidFill>
                <a:latin typeface="Lato"/>
                <a:ea typeface="Lato"/>
                <a:cs typeface="Lato"/>
                <a:sym typeface="Lato"/>
              </a:rPr>
              <a:t>CRL Punggol Extension</a:t>
            </a:r>
            <a:endParaRPr b="1" sz="1200">
              <a:solidFill>
                <a:schemeClr val="accent1"/>
              </a:solidFill>
              <a:latin typeface="Lato"/>
              <a:ea typeface="Lato"/>
              <a:cs typeface="Lato"/>
              <a:sym typeface="Lato"/>
            </a:endParaRPr>
          </a:p>
        </p:txBody>
      </p:sp>
      <p:graphicFrame>
        <p:nvGraphicFramePr>
          <p:cNvPr id="193" name="Google Shape;193;p26"/>
          <p:cNvGraphicFramePr/>
          <p:nvPr/>
        </p:nvGraphicFramePr>
        <p:xfrm>
          <a:off x="54875" y="535200"/>
          <a:ext cx="3000000" cy="3000000"/>
        </p:xfrm>
        <a:graphic>
          <a:graphicData uri="http://schemas.openxmlformats.org/drawingml/2006/table">
            <a:tbl>
              <a:tblPr>
                <a:noFill/>
                <a:tableStyleId>{A3F39648-5A2C-489F-A261-89F15000661F}</a:tableStyleId>
              </a:tblPr>
              <a:tblGrid>
                <a:gridCol w="1754150"/>
                <a:gridCol w="1385200"/>
                <a:gridCol w="1405225"/>
                <a:gridCol w="1624500"/>
                <a:gridCol w="1630250"/>
                <a:gridCol w="1289800"/>
              </a:tblGrid>
              <a:tr h="381000">
                <a:tc>
                  <a:txBody>
                    <a:bodyPr/>
                    <a:lstStyle/>
                    <a:p>
                      <a:pPr indent="0" lvl="0" marL="0" rtl="0" algn="l">
                        <a:spcBef>
                          <a:spcPts val="0"/>
                        </a:spcBef>
                        <a:spcAft>
                          <a:spcPts val="0"/>
                        </a:spcAft>
                        <a:buNone/>
                      </a:pPr>
                      <a:r>
                        <a:rPr b="1" lang="en" sz="1000">
                          <a:solidFill>
                            <a:schemeClr val="dk2"/>
                          </a:solidFill>
                        </a:rPr>
                        <a:t>JRL Phase 1 (2027)</a:t>
                      </a:r>
                      <a:endParaRPr b="1" sz="1000">
                        <a:solidFill>
                          <a:schemeClr val="dk2"/>
                        </a:solidFill>
                      </a:endParaRPr>
                    </a:p>
                  </a:txBody>
                  <a:tcPr marT="91425" marB="91425" marR="91425" marL="91425">
                    <a:solidFill>
                      <a:srgbClr val="02AEBC"/>
                    </a:solidFill>
                  </a:tcPr>
                </a:tc>
                <a:tc>
                  <a:txBody>
                    <a:bodyPr/>
                    <a:lstStyle/>
                    <a:p>
                      <a:pPr indent="0" lvl="0" marL="0" rtl="0" algn="l">
                        <a:spcBef>
                          <a:spcPts val="0"/>
                        </a:spcBef>
                        <a:spcAft>
                          <a:spcPts val="0"/>
                        </a:spcAft>
                        <a:buNone/>
                      </a:pPr>
                      <a:r>
                        <a:rPr b="1" lang="en" sz="1000">
                          <a:solidFill>
                            <a:schemeClr val="dk2"/>
                          </a:solidFill>
                        </a:rPr>
                        <a:t>JRL Phase 2 (2028)</a:t>
                      </a:r>
                      <a:endParaRPr b="1" sz="1000">
                        <a:solidFill>
                          <a:schemeClr val="dk2"/>
                        </a:solidFill>
                      </a:endParaRPr>
                    </a:p>
                  </a:txBody>
                  <a:tcPr marT="91425" marB="91425" marR="91425" marL="91425">
                    <a:solidFill>
                      <a:srgbClr val="02AEBC"/>
                    </a:solidFill>
                  </a:tcPr>
                </a:tc>
                <a:tc>
                  <a:txBody>
                    <a:bodyPr/>
                    <a:lstStyle/>
                    <a:p>
                      <a:pPr indent="0" lvl="0" marL="0" rtl="0" algn="l">
                        <a:spcBef>
                          <a:spcPts val="0"/>
                        </a:spcBef>
                        <a:spcAft>
                          <a:spcPts val="0"/>
                        </a:spcAft>
                        <a:buNone/>
                      </a:pPr>
                      <a:r>
                        <a:rPr b="1" lang="en" sz="1000">
                          <a:solidFill>
                            <a:schemeClr val="dk2"/>
                          </a:solidFill>
                        </a:rPr>
                        <a:t>JRL Phase 3 (2029)</a:t>
                      </a:r>
                      <a:endParaRPr b="1" sz="1000">
                        <a:solidFill>
                          <a:schemeClr val="dk2"/>
                        </a:solidFill>
                      </a:endParaRPr>
                    </a:p>
                  </a:txBody>
                  <a:tcPr marT="91425" marB="91425" marR="91425" marL="91425">
                    <a:solidFill>
                      <a:srgbClr val="02AEBC"/>
                    </a:solidFill>
                  </a:tcPr>
                </a:tc>
                <a:tc>
                  <a:txBody>
                    <a:bodyPr/>
                    <a:lstStyle/>
                    <a:p>
                      <a:pPr indent="0" lvl="0" marL="0" rtl="0" algn="l">
                        <a:spcBef>
                          <a:spcPts val="0"/>
                        </a:spcBef>
                        <a:spcAft>
                          <a:spcPts val="0"/>
                        </a:spcAft>
                        <a:buNone/>
                      </a:pPr>
                      <a:r>
                        <a:rPr b="1" lang="en" sz="1000">
                          <a:solidFill>
                            <a:schemeClr val="dk2"/>
                          </a:solidFill>
                        </a:rPr>
                        <a:t>CRL Phase 1 (2030)</a:t>
                      </a:r>
                      <a:endParaRPr b="1" sz="1000">
                        <a:solidFill>
                          <a:schemeClr val="dk2"/>
                        </a:solidFill>
                      </a:endParaRPr>
                    </a:p>
                  </a:txBody>
                  <a:tcPr marT="91425" marB="91425" marR="91425" marL="91425">
                    <a:solidFill>
                      <a:srgbClr val="94C83D"/>
                    </a:solidFill>
                  </a:tcPr>
                </a:tc>
                <a:tc>
                  <a:txBody>
                    <a:bodyPr/>
                    <a:lstStyle/>
                    <a:p>
                      <a:pPr indent="0" lvl="0" marL="0" rtl="0" algn="l">
                        <a:spcBef>
                          <a:spcPts val="0"/>
                        </a:spcBef>
                        <a:spcAft>
                          <a:spcPts val="0"/>
                        </a:spcAft>
                        <a:buNone/>
                      </a:pPr>
                      <a:r>
                        <a:rPr b="1" lang="en" sz="1000">
                          <a:solidFill>
                            <a:schemeClr val="dk2"/>
                          </a:solidFill>
                        </a:rPr>
                        <a:t>CRL Punggol Extension (2032)</a:t>
                      </a:r>
                      <a:endParaRPr b="1" sz="1000">
                        <a:solidFill>
                          <a:schemeClr val="dk2"/>
                        </a:solidFill>
                      </a:endParaRPr>
                    </a:p>
                  </a:txBody>
                  <a:tcPr marT="91425" marB="91425" marR="91425" marL="91425">
                    <a:solidFill>
                      <a:srgbClr val="94C83D"/>
                    </a:solidFill>
                  </a:tcPr>
                </a:tc>
                <a:tc>
                  <a:txBody>
                    <a:bodyPr/>
                    <a:lstStyle/>
                    <a:p>
                      <a:pPr indent="0" lvl="0" marL="0" rtl="0" algn="l">
                        <a:spcBef>
                          <a:spcPts val="0"/>
                        </a:spcBef>
                        <a:spcAft>
                          <a:spcPts val="0"/>
                        </a:spcAft>
                        <a:buNone/>
                      </a:pPr>
                      <a:r>
                        <a:rPr b="1" lang="en" sz="1000">
                          <a:solidFill>
                            <a:schemeClr val="dk2"/>
                          </a:solidFill>
                        </a:rPr>
                        <a:t>CRL Phase 2 (2032)</a:t>
                      </a:r>
                      <a:endParaRPr b="1" sz="1000">
                        <a:solidFill>
                          <a:schemeClr val="dk2"/>
                        </a:solidFill>
                      </a:endParaRPr>
                    </a:p>
                  </a:txBody>
                  <a:tcPr marT="91425" marB="91425" marR="91425" marL="91425">
                    <a:solidFill>
                      <a:srgbClr val="94C83D"/>
                    </a:solidFill>
                  </a:tcPr>
                </a:tc>
              </a:tr>
              <a:tr h="381000">
                <a:tc>
                  <a:txBody>
                    <a:bodyPr/>
                    <a:lstStyle/>
                    <a:p>
                      <a:pPr indent="0" lvl="0" marL="0" rtl="0" algn="l">
                        <a:lnSpc>
                          <a:spcPct val="133333"/>
                        </a:lnSpc>
                        <a:spcBef>
                          <a:spcPts val="0"/>
                        </a:spcBef>
                        <a:spcAft>
                          <a:spcPts val="0"/>
                        </a:spcAft>
                        <a:buNone/>
                      </a:pPr>
                      <a:r>
                        <a:rPr lang="en" sz="900">
                          <a:solidFill>
                            <a:schemeClr val="dk2"/>
                          </a:solidFill>
                        </a:rPr>
                        <a:t>JS1/NS4/BP1 Choa Chu Kang</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JS2 Choa Chu Kang West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JS3 Tengah</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JS4 Hong Kah</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JS5 Corporation</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JS6 Jurong West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JS7 Bahar Junction</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JS8/EW27  Boon Lay</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JW1 Gek Poh</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JW2 Tawas</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c>
                  <a:txBody>
                    <a:bodyPr/>
                    <a:lstStyle/>
                    <a:p>
                      <a:pPr indent="0" lvl="0" marL="0" rtl="0" algn="l">
                        <a:lnSpc>
                          <a:spcPct val="133333"/>
                        </a:lnSpc>
                        <a:spcBef>
                          <a:spcPts val="0"/>
                        </a:spcBef>
                        <a:spcAft>
                          <a:spcPts val="0"/>
                        </a:spcAft>
                        <a:buNone/>
                      </a:pPr>
                      <a:r>
                        <a:rPr lang="en" sz="900">
                          <a:solidFill>
                            <a:schemeClr val="dk2"/>
                          </a:solidFill>
                        </a:rPr>
                        <a:t>JE1 Tengah Plantation</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JE2 Tengah Park</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JE3 Bukit Batok West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JE4 Toh Guan</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JE5/EW24/NS1 Jurong East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JE6 Jurong Town Hall</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JE7 Pandan Reservoir</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c>
                  <a:txBody>
                    <a:bodyPr/>
                    <a:lstStyle/>
                    <a:p>
                      <a:pPr indent="0" lvl="0" marL="0" rtl="0" algn="l">
                        <a:lnSpc>
                          <a:spcPct val="133333"/>
                        </a:lnSpc>
                        <a:spcBef>
                          <a:spcPts val="0"/>
                        </a:spcBef>
                        <a:spcAft>
                          <a:spcPts val="0"/>
                        </a:spcAft>
                        <a:buNone/>
                      </a:pPr>
                      <a:r>
                        <a:rPr lang="en" sz="900">
                          <a:solidFill>
                            <a:schemeClr val="dk2"/>
                          </a:solidFill>
                        </a:rPr>
                        <a:t>JS9 Enterprise</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JS10 Tukang</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JS11 Jurong Hill</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JS12 Jurong Pier</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JW3 Nanyang Gateway</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JW4 Nanyang Crescent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JW5 Peng Kang Hill</a:t>
                      </a:r>
                      <a:endParaRPr sz="900">
                        <a:solidFill>
                          <a:schemeClr val="dk2"/>
                        </a:solidFill>
                      </a:endParaRPr>
                    </a:p>
                  </a:txBody>
                  <a:tcPr marT="91425" marB="91425" marR="91425" marL="91425"/>
                </a:tc>
                <a:tc>
                  <a:txBody>
                    <a:bodyPr/>
                    <a:lstStyle/>
                    <a:p>
                      <a:pPr indent="0" lvl="0" marL="0" rtl="0" algn="l">
                        <a:lnSpc>
                          <a:spcPct val="133333"/>
                        </a:lnSpc>
                        <a:spcBef>
                          <a:spcPts val="0"/>
                        </a:spcBef>
                        <a:spcAft>
                          <a:spcPts val="0"/>
                        </a:spcAft>
                        <a:buNone/>
                      </a:pPr>
                      <a:r>
                        <a:rPr lang="en" sz="900">
                          <a:solidFill>
                            <a:schemeClr val="dk2"/>
                          </a:solidFill>
                        </a:rPr>
                        <a:t>CR2 Aviation Park</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CR3 Loyang</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CR4 Pasir Ris East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CR5/EW1 Pasir Ris</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CR6 Tampines North</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CR7 Defu</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CR8/NE14 Hougang</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CR9 Serangoon North</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CR10 Tavistock</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CR11/NS16 Ang Mo Kio</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CR12 Teck Ghee</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CR13/TE7 Bright Hill</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c>
                  <a:txBody>
                    <a:bodyPr/>
                    <a:lstStyle/>
                    <a:p>
                      <a:pPr indent="0" lvl="0" marL="0" rtl="0" algn="l">
                        <a:lnSpc>
                          <a:spcPct val="133333"/>
                        </a:lnSpc>
                        <a:spcBef>
                          <a:spcPts val="0"/>
                        </a:spcBef>
                        <a:spcAft>
                          <a:spcPts val="0"/>
                        </a:spcAft>
                        <a:buNone/>
                      </a:pPr>
                      <a:r>
                        <a:rPr lang="en" sz="900">
                          <a:solidFill>
                            <a:schemeClr val="dk2"/>
                          </a:solidFill>
                        </a:rPr>
                        <a:t>CP1/CR5/EW1 Pasir Ris</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CP2 Elias</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CP3/PE4 Riviera</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CP4/NE17/PTC Punggol</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c>
                  <a:txBody>
                    <a:bodyPr/>
                    <a:lstStyle/>
                    <a:p>
                      <a:pPr indent="0" lvl="0" marL="0" rtl="0" algn="l">
                        <a:lnSpc>
                          <a:spcPct val="133333"/>
                        </a:lnSpc>
                        <a:spcBef>
                          <a:spcPts val="0"/>
                        </a:spcBef>
                        <a:spcAft>
                          <a:spcPts val="0"/>
                        </a:spcAft>
                        <a:buNone/>
                      </a:pPr>
                      <a:r>
                        <a:rPr lang="en" sz="900">
                          <a:solidFill>
                            <a:schemeClr val="dk2"/>
                          </a:solidFill>
                        </a:rPr>
                        <a:t>CR14 Turf City</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CR15/DT6 King Albert Park</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CR16 Maju</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CR17</a:t>
                      </a:r>
                      <a:r>
                        <a:rPr lang="en" sz="900">
                          <a:solidFill>
                            <a:schemeClr val="dk2"/>
                          </a:solidFill>
                        </a:rPr>
                        <a:t>/EW23 Clementi</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CR18 West Coast</a:t>
                      </a:r>
                      <a:endParaRPr sz="900">
                        <a:solidFill>
                          <a:schemeClr val="dk2"/>
                        </a:solidFill>
                      </a:endParaRPr>
                    </a:p>
                    <a:p>
                      <a:pPr indent="0" lvl="0" marL="0" rtl="0" algn="l">
                        <a:lnSpc>
                          <a:spcPct val="133333"/>
                        </a:lnSpc>
                        <a:spcBef>
                          <a:spcPts val="0"/>
                        </a:spcBef>
                        <a:spcAft>
                          <a:spcPts val="0"/>
                        </a:spcAft>
                        <a:buNone/>
                      </a:pPr>
                      <a:r>
                        <a:rPr lang="en" sz="900">
                          <a:solidFill>
                            <a:schemeClr val="dk2"/>
                          </a:solidFill>
                        </a:rPr>
                        <a:t>CR19 Jurong Lake District</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r>
            </a:tbl>
          </a:graphicData>
        </a:graphic>
      </p:graphicFrame>
      <p:sp>
        <p:nvSpPr>
          <p:cNvPr id="194" name="Google Shape;194;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1]</a:t>
            </a:r>
            <a:endParaRPr/>
          </a:p>
        </p:txBody>
      </p:sp>
      <p:sp>
        <p:nvSpPr>
          <p:cNvPr id="200" name="Google Shape;200;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Task: Examine the distribution for number of sales closed by an agent in a year &amp; suggest a probability distribution that may be suitable for modelling this set of values.</a:t>
            </a:r>
            <a:endParaRPr/>
          </a:p>
          <a:p>
            <a:pPr indent="0" lvl="0" marL="0" rtl="0" algn="l">
              <a:spcBef>
                <a:spcPts val="1200"/>
              </a:spcBef>
              <a:spcAft>
                <a:spcPts val="0"/>
              </a:spcAft>
              <a:buNone/>
            </a:pPr>
            <a:r>
              <a:rPr lang="en"/>
              <a:t>What are some ways in which your suggested distribution is appropriate? </a:t>
            </a:r>
            <a:endParaRPr/>
          </a:p>
          <a:p>
            <a:pPr indent="0" lvl="0" marL="0" rtl="0" algn="l">
              <a:spcBef>
                <a:spcPts val="1200"/>
              </a:spcBef>
              <a:spcAft>
                <a:spcPts val="1200"/>
              </a:spcAft>
              <a:buNone/>
            </a:pPr>
            <a:r>
              <a:rPr lang="en"/>
              <a:t>What are some of its limitations?</a:t>
            </a:r>
            <a:endParaRPr/>
          </a:p>
        </p:txBody>
      </p:sp>
      <p:sp>
        <p:nvSpPr>
          <p:cNvPr id="201" name="Google Shape;201;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1]</a:t>
            </a:r>
            <a:endParaRPr/>
          </a:p>
        </p:txBody>
      </p:sp>
      <p:sp>
        <p:nvSpPr>
          <p:cNvPr id="207" name="Google Shape;207;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28"/>
          <p:cNvPicPr preferRelativeResize="0"/>
          <p:nvPr/>
        </p:nvPicPr>
        <p:blipFill>
          <a:blip r:embed="rId3">
            <a:alphaModFix/>
          </a:blip>
          <a:stretch>
            <a:fillRect/>
          </a:stretch>
        </p:blipFill>
        <p:spPr>
          <a:xfrm>
            <a:off x="378925" y="693625"/>
            <a:ext cx="8386150" cy="4378050"/>
          </a:xfrm>
          <a:prstGeom prst="rect">
            <a:avLst/>
          </a:prstGeom>
          <a:noFill/>
          <a:ln>
            <a:noFill/>
          </a:ln>
        </p:spPr>
      </p:pic>
      <p:sp>
        <p:nvSpPr>
          <p:cNvPr id="209" name="Google Shape;209;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1]</a:t>
            </a:r>
            <a:endParaRPr/>
          </a:p>
        </p:txBody>
      </p:sp>
      <p:sp>
        <p:nvSpPr>
          <p:cNvPr id="215" name="Google Shape;215;p29"/>
          <p:cNvSpPr txBox="1"/>
          <p:nvPr>
            <p:ph idx="1" type="body"/>
          </p:nvPr>
        </p:nvSpPr>
        <p:spPr>
          <a:xfrm>
            <a:off x="729450" y="3106950"/>
            <a:ext cx="7688700" cy="1973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Based on visual </a:t>
            </a:r>
            <a:r>
              <a:rPr lang="en"/>
              <a:t>interpretation</a:t>
            </a:r>
            <a:r>
              <a:rPr lang="en"/>
              <a:t>, distribution of sales count seems to follow a normal distribution better compared to Poisson distribution.</a:t>
            </a:r>
            <a:endParaRPr/>
          </a:p>
          <a:p>
            <a:pPr indent="0" lvl="0" marL="0" rtl="0" algn="l">
              <a:spcBef>
                <a:spcPts val="1200"/>
              </a:spcBef>
              <a:spcAft>
                <a:spcPts val="0"/>
              </a:spcAft>
              <a:buNone/>
            </a:pPr>
            <a:r>
              <a:rPr lang="en"/>
              <a:t>This distribution is appropriate because the number of sales count an agent closes is dependent on multiple </a:t>
            </a:r>
            <a:r>
              <a:rPr lang="en"/>
              <a:t>independent random variables, such as various client preferences, market conditions and economy at that given point of time.</a:t>
            </a:r>
            <a:endParaRPr/>
          </a:p>
          <a:p>
            <a:pPr indent="0" lvl="0" marL="0" rtl="0" algn="l">
              <a:spcBef>
                <a:spcPts val="1200"/>
              </a:spcBef>
              <a:spcAft>
                <a:spcPts val="1200"/>
              </a:spcAft>
              <a:buNone/>
            </a:pPr>
            <a:r>
              <a:rPr lang="en"/>
              <a:t>However, if the data has outliers or is skewed, it will not lead to an accurate normal distribution. This can be seen the outliers at the extreme ends of the left graph.</a:t>
            </a:r>
            <a:endParaRPr/>
          </a:p>
        </p:txBody>
      </p:sp>
      <p:pic>
        <p:nvPicPr>
          <p:cNvPr id="216" name="Google Shape;216;p29"/>
          <p:cNvPicPr preferRelativeResize="0"/>
          <p:nvPr/>
        </p:nvPicPr>
        <p:blipFill>
          <a:blip r:embed="rId3">
            <a:alphaModFix/>
          </a:blip>
          <a:stretch>
            <a:fillRect/>
          </a:stretch>
        </p:blipFill>
        <p:spPr>
          <a:xfrm>
            <a:off x="204975" y="535200"/>
            <a:ext cx="4286250" cy="2571750"/>
          </a:xfrm>
          <a:prstGeom prst="rect">
            <a:avLst/>
          </a:prstGeom>
          <a:noFill/>
          <a:ln>
            <a:noFill/>
          </a:ln>
        </p:spPr>
      </p:pic>
      <p:pic>
        <p:nvPicPr>
          <p:cNvPr id="217" name="Google Shape;217;p29"/>
          <p:cNvPicPr preferRelativeResize="0"/>
          <p:nvPr/>
        </p:nvPicPr>
        <p:blipFill>
          <a:blip r:embed="rId4">
            <a:alphaModFix/>
          </a:blip>
          <a:stretch>
            <a:fillRect/>
          </a:stretch>
        </p:blipFill>
        <p:spPr>
          <a:xfrm>
            <a:off x="4572000" y="535200"/>
            <a:ext cx="4286250" cy="2571750"/>
          </a:xfrm>
          <a:prstGeom prst="rect">
            <a:avLst/>
          </a:prstGeom>
          <a:noFill/>
          <a:ln>
            <a:noFill/>
          </a:ln>
        </p:spPr>
      </p:pic>
      <p:sp>
        <p:nvSpPr>
          <p:cNvPr id="218" name="Google Shape;218;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2]</a:t>
            </a:r>
            <a:endParaRPr/>
          </a:p>
        </p:txBody>
      </p:sp>
      <p:sp>
        <p:nvSpPr>
          <p:cNvPr id="224" name="Google Shape;224;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Task 1: From the table, what are some of the information you can deduce for each hotspot? </a:t>
            </a:r>
            <a:endParaRPr/>
          </a:p>
          <a:p>
            <a:pPr indent="0" lvl="0" marL="0" rtl="0" algn="l">
              <a:spcBef>
                <a:spcPts val="1200"/>
              </a:spcBef>
              <a:spcAft>
                <a:spcPts val="0"/>
              </a:spcAft>
              <a:buNone/>
            </a:pPr>
            <a:r>
              <a:rPr lang="en"/>
              <a:t>Task 2: Due to a system error, the location type column for the last 200 rows of the dataset has become garbled. Using all earlier rows as well as all other columns in the dataset, build a classification model to predict the location type for these hotspots. You may treat the three rarest location types as one category.</a:t>
            </a:r>
            <a:endParaRPr/>
          </a:p>
          <a:p>
            <a:pPr indent="0" lvl="0" marL="0" rtl="0" algn="l">
              <a:spcBef>
                <a:spcPts val="1200"/>
              </a:spcBef>
              <a:spcAft>
                <a:spcPts val="1200"/>
              </a:spcAft>
              <a:buNone/>
            </a:pPr>
            <a:r>
              <a:rPr lang="en"/>
              <a:t>Task 3: The information has now been recovered from a backup copy of the file. Compared to the true location types, how good was your model? Be prepared to explain the metrics you use to evaluate your model.</a:t>
            </a:r>
            <a:endParaRPr/>
          </a:p>
        </p:txBody>
      </p:sp>
      <p:sp>
        <p:nvSpPr>
          <p:cNvPr id="225" name="Google Shape;225;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 name="Google Shape;231;p31"/>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2]</a:t>
            </a:r>
            <a:endParaRPr/>
          </a:p>
        </p:txBody>
      </p:sp>
      <p:sp>
        <p:nvSpPr>
          <p:cNvPr id="232" name="Google Shape;232;p31"/>
          <p:cNvSpPr txBox="1"/>
          <p:nvPr>
            <p:ph idx="1" type="body"/>
          </p:nvPr>
        </p:nvSpPr>
        <p:spPr>
          <a:xfrm>
            <a:off x="727650" y="1050250"/>
            <a:ext cx="7688700" cy="381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u="sng">
                <a:solidFill>
                  <a:srgbClr val="1E1E1E"/>
                </a:solidFill>
              </a:rPr>
              <a:t>Task 1</a:t>
            </a:r>
            <a:r>
              <a:rPr lang="en">
                <a:solidFill>
                  <a:srgbClr val="1E1E1E"/>
                </a:solidFill>
              </a:rPr>
              <a:t> </a:t>
            </a:r>
            <a:endParaRPr>
              <a:solidFill>
                <a:srgbClr val="1E1E1E"/>
              </a:solidFill>
            </a:endParaRPr>
          </a:p>
          <a:p>
            <a:pPr indent="0" lvl="0" marL="0" rtl="0" algn="l">
              <a:spcBef>
                <a:spcPts val="1200"/>
              </a:spcBef>
              <a:spcAft>
                <a:spcPts val="0"/>
              </a:spcAft>
              <a:buNone/>
            </a:pPr>
            <a:r>
              <a:rPr lang="en">
                <a:solidFill>
                  <a:srgbClr val="1E1E1E"/>
                </a:solidFill>
              </a:rPr>
              <a:t>From each hotspot, the following information can be extracted:</a:t>
            </a:r>
            <a:endParaRPr>
              <a:solidFill>
                <a:srgbClr val="1E1E1E"/>
              </a:solidFill>
            </a:endParaRPr>
          </a:p>
          <a:p>
            <a:pPr indent="0" lvl="0" marL="0" rtl="0" algn="l">
              <a:lnSpc>
                <a:spcPct val="133333"/>
              </a:lnSpc>
              <a:spcBef>
                <a:spcPts val="1200"/>
              </a:spcBef>
              <a:spcAft>
                <a:spcPts val="0"/>
              </a:spcAft>
              <a:buNone/>
            </a:pPr>
            <a:r>
              <a:rPr lang="en" sz="1350">
                <a:solidFill>
                  <a:srgbClr val="1E1E1E"/>
                </a:solidFill>
              </a:rPr>
              <a:t>- Location Coordinates (X-coordinate, Y-coordinate)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Name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Location Name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Location Type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Postal Code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Street Address</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Operator Name</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INC_CRC</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 FMEL_UPD_D</a:t>
            </a:r>
            <a:endParaRPr>
              <a:solidFill>
                <a:srgbClr val="1E1E1E"/>
              </a:solidFill>
            </a:endParaRPr>
          </a:p>
        </p:txBody>
      </p:sp>
      <p:sp>
        <p:nvSpPr>
          <p:cNvPr id="233" name="Google Shape;233;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1 [Scenario 2]</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is concern that the experience of the current public transport infrastructure varies significantly across HDB towns.</a:t>
            </a:r>
            <a:endParaRPr/>
          </a:p>
          <a:p>
            <a:pPr indent="0" lvl="0" marL="0" rtl="0" algn="l">
              <a:spcBef>
                <a:spcPts val="1200"/>
              </a:spcBef>
              <a:spcAft>
                <a:spcPts val="0"/>
              </a:spcAft>
              <a:buNone/>
            </a:pPr>
            <a:r>
              <a:rPr lang="en"/>
              <a:t>The Land Transport Authority has tasked your team to assess the current infrastructure, and review if there is merit to accelerate the construction of any specific phase of any MRT line that is due to open before 2030.</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following maps are interactive, and the html files can be found in ./Section1/report folder</a:t>
            </a:r>
            <a:endParaRPr/>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9" name="Google Shape;239;p32"/>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2]</a:t>
            </a:r>
            <a:endParaRPr/>
          </a:p>
        </p:txBody>
      </p:sp>
      <p:sp>
        <p:nvSpPr>
          <p:cNvPr id="240" name="Google Shape;240;p32"/>
          <p:cNvSpPr txBox="1"/>
          <p:nvPr>
            <p:ph idx="1" type="body"/>
          </p:nvPr>
        </p:nvSpPr>
        <p:spPr>
          <a:xfrm>
            <a:off x="727650" y="1050250"/>
            <a:ext cx="7688700" cy="381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u="sng">
                <a:solidFill>
                  <a:srgbClr val="1E1E1E"/>
                </a:solidFill>
              </a:rPr>
              <a:t>Task 3</a:t>
            </a:r>
            <a:r>
              <a:rPr lang="en">
                <a:solidFill>
                  <a:srgbClr val="1E1E1E"/>
                </a:solidFill>
              </a:rPr>
              <a:t> </a:t>
            </a:r>
            <a:endParaRPr>
              <a:solidFill>
                <a:srgbClr val="1E1E1E"/>
              </a:solidFill>
            </a:endParaRPr>
          </a:p>
          <a:p>
            <a:pPr indent="0" lvl="0" marL="0" rtl="0" algn="l">
              <a:lnSpc>
                <a:spcPct val="133333"/>
              </a:lnSpc>
              <a:spcBef>
                <a:spcPts val="1200"/>
              </a:spcBef>
              <a:spcAft>
                <a:spcPts val="0"/>
              </a:spcAft>
              <a:buNone/>
            </a:pPr>
            <a:r>
              <a:rPr lang="en" sz="1350">
                <a:solidFill>
                  <a:srgbClr val="1E1E1E"/>
                </a:solidFill>
              </a:rPr>
              <a:t>Compared to the true location types, my model was able to achieve a much higher mean CV accuracy (0.7350 vs 0.5400)</a:t>
            </a:r>
            <a:endParaRPr sz="1350">
              <a:solidFill>
                <a:srgbClr val="1E1E1E"/>
              </a:solidFill>
            </a:endParaRPr>
          </a:p>
          <a:p>
            <a:pPr indent="0" lvl="0" marL="0" rtl="0" algn="l">
              <a:lnSpc>
                <a:spcPct val="133333"/>
              </a:lnSpc>
              <a:spcBef>
                <a:spcPts val="0"/>
              </a:spcBef>
              <a:spcAft>
                <a:spcPts val="0"/>
              </a:spcAft>
              <a:buNone/>
            </a:pPr>
            <a:r>
              <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However, it is heavily skewed towards F&amp;B location, causing bias towards locations in F&amp;B.</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This may be due to the data not being shuffled properly, especially towards the last 200 rows.</a:t>
            </a:r>
            <a:endParaRPr sz="1350">
              <a:solidFill>
                <a:srgbClr val="1E1E1E"/>
              </a:solidFill>
            </a:endParaRPr>
          </a:p>
          <a:p>
            <a:pPr indent="0" lvl="0" marL="0" rtl="0" algn="l">
              <a:lnSpc>
                <a:spcPct val="133333"/>
              </a:lnSpc>
              <a:spcBef>
                <a:spcPts val="0"/>
              </a:spcBef>
              <a:spcAft>
                <a:spcPts val="0"/>
              </a:spcAft>
              <a:buNone/>
            </a:pPr>
            <a:r>
              <a:t/>
            </a:r>
            <a:endParaRPr sz="1350">
              <a:solidFill>
                <a:srgbClr val="1E1E1E"/>
              </a:solidFill>
            </a:endParaRPr>
          </a:p>
          <a:p>
            <a:pPr indent="0" lvl="0" marL="0" rtl="0" algn="l">
              <a:lnSpc>
                <a:spcPct val="133333"/>
              </a:lnSpc>
              <a:spcBef>
                <a:spcPts val="0"/>
              </a:spcBef>
              <a:spcAft>
                <a:spcPts val="0"/>
              </a:spcAft>
              <a:buNone/>
            </a:pPr>
            <a:r>
              <a:rPr lang="en" sz="1350">
                <a:solidFill>
                  <a:srgbClr val="1E1E1E"/>
                </a:solidFill>
              </a:rPr>
              <a:t>Hence, when looking at accuracy, it is better to look at the average cross-validation accuracy instead of the accuracy of one round. Cross-validation ensures that the data within the 200 rows are shuffled properly and that the model is trained and tested on all kinds of data that exists in that 200 rows.</a:t>
            </a:r>
            <a:endParaRPr sz="1350">
              <a:solidFill>
                <a:srgbClr val="1E1E1E"/>
              </a:solidFill>
            </a:endParaRPr>
          </a:p>
          <a:p>
            <a:pPr indent="0" lvl="0" marL="0" rtl="0" algn="l">
              <a:lnSpc>
                <a:spcPct val="133333"/>
              </a:lnSpc>
              <a:spcBef>
                <a:spcPts val="0"/>
              </a:spcBef>
              <a:spcAft>
                <a:spcPts val="0"/>
              </a:spcAft>
              <a:buNone/>
            </a:pPr>
            <a:r>
              <a:t/>
            </a:r>
            <a:endParaRPr>
              <a:solidFill>
                <a:srgbClr val="1E1E1E"/>
              </a:solidFill>
            </a:endParaRPr>
          </a:p>
        </p:txBody>
      </p:sp>
      <p:sp>
        <p:nvSpPr>
          <p:cNvPr id="241" name="Google Shape;241;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47" name="Google Shape;247;p33"/>
          <p:cNvSpPr txBox="1"/>
          <p:nvPr>
            <p:ph idx="1" type="body"/>
          </p:nvPr>
        </p:nvSpPr>
        <p:spPr>
          <a:xfrm>
            <a:off x="729450" y="2078875"/>
            <a:ext cx="7688700" cy="2947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chemeClr val="dk2"/>
                </a:solidFill>
              </a:rPr>
              <a:t>Data Characteristics:</a:t>
            </a:r>
            <a:endParaRPr>
              <a:solidFill>
                <a:schemeClr val="dk2"/>
              </a:solidFill>
            </a:endParaRPr>
          </a:p>
          <a:p>
            <a:pPr indent="0" lvl="0" marL="0" rtl="0" algn="l">
              <a:spcBef>
                <a:spcPts val="1200"/>
              </a:spcBef>
              <a:spcAft>
                <a:spcPts val="0"/>
              </a:spcAft>
              <a:buNone/>
            </a:pPr>
            <a:r>
              <a:rPr lang="en">
                <a:solidFill>
                  <a:schemeClr val="dk2"/>
                </a:solidFill>
              </a:rPr>
              <a:t>1. There are considerably more students from Group X than Group Y in this course of study.</a:t>
            </a:r>
            <a:endParaRPr>
              <a:solidFill>
                <a:schemeClr val="dk2"/>
              </a:solidFill>
            </a:endParaRPr>
          </a:p>
          <a:p>
            <a:pPr indent="0" lvl="0" marL="0" rtl="0" algn="l">
              <a:spcBef>
                <a:spcPts val="1200"/>
              </a:spcBef>
              <a:spcAft>
                <a:spcPts val="0"/>
              </a:spcAft>
              <a:buNone/>
            </a:pPr>
            <a:r>
              <a:rPr lang="en">
                <a:solidFill>
                  <a:schemeClr val="dk2"/>
                </a:solidFill>
              </a:rPr>
              <a:t>2. Proportionately more students from Group Y are in jobs unrelated to their course of study.</a:t>
            </a:r>
            <a:endParaRPr>
              <a:solidFill>
                <a:schemeClr val="dk2"/>
              </a:solidFill>
            </a:endParaRPr>
          </a:p>
          <a:p>
            <a:pPr indent="0" lvl="0" marL="0" rtl="0" algn="l">
              <a:spcBef>
                <a:spcPts val="1200"/>
              </a:spcBef>
              <a:spcAft>
                <a:spcPts val="0"/>
              </a:spcAft>
              <a:buNone/>
            </a:pPr>
            <a:r>
              <a:rPr lang="en">
                <a:solidFill>
                  <a:schemeClr val="dk2"/>
                </a:solidFill>
              </a:rPr>
              <a:t>3. The distribution of students among various industries is considerably different between the two student groups.</a:t>
            </a:r>
            <a:endParaRPr>
              <a:solidFill>
                <a:schemeClr val="dk2"/>
              </a:solidFill>
            </a:endParaRPr>
          </a:p>
          <a:p>
            <a:pPr indent="0" lvl="0" marL="0" rtl="0" algn="l">
              <a:spcBef>
                <a:spcPts val="1200"/>
              </a:spcBef>
              <a:spcAft>
                <a:spcPts val="0"/>
              </a:spcAft>
              <a:buNone/>
            </a:pPr>
            <a:r>
              <a:rPr lang="en">
                <a:solidFill>
                  <a:schemeClr val="dk2"/>
                </a:solidFill>
              </a:rPr>
              <a:t>4. Students from Group X tend to command higher salaries, for the same type of job &amp; industry.</a:t>
            </a:r>
            <a:endParaRPr>
              <a:solidFill>
                <a:schemeClr val="dk2"/>
              </a:solidFill>
            </a:endParaRPr>
          </a:p>
          <a:p>
            <a:pPr indent="0" lvl="0" marL="0" rtl="0" algn="l">
              <a:spcBef>
                <a:spcPts val="1200"/>
              </a:spcBef>
              <a:spcAft>
                <a:spcPts val="0"/>
              </a:spcAft>
              <a:buNone/>
            </a:pPr>
            <a:r>
              <a:rPr lang="en">
                <a:solidFill>
                  <a:schemeClr val="dk2"/>
                </a:solidFill>
              </a:rPr>
              <a:t>5. The salary differential between the two student groups differs by job nature and industry. </a:t>
            </a:r>
            <a:endParaRPr>
              <a:solidFill>
                <a:schemeClr val="dk2"/>
              </a:solidFill>
            </a:endParaRPr>
          </a:p>
          <a:p>
            <a:pPr indent="0" lvl="0" marL="0" rtl="0" algn="l">
              <a:spcBef>
                <a:spcPts val="1200"/>
              </a:spcBef>
              <a:spcAft>
                <a:spcPts val="0"/>
              </a:spcAft>
              <a:buNone/>
            </a:pPr>
            <a:r>
              <a:t/>
            </a:r>
            <a:endParaRPr>
              <a:solidFill>
                <a:schemeClr val="dk2"/>
              </a:solidFill>
            </a:endParaRPr>
          </a:p>
          <a:p>
            <a:pPr indent="0" lvl="0" marL="0" rtl="0" algn="l">
              <a:spcBef>
                <a:spcPts val="1200"/>
              </a:spcBef>
              <a:spcAft>
                <a:spcPts val="1200"/>
              </a:spcAft>
              <a:buNone/>
            </a:pPr>
            <a:r>
              <a:rPr lang="en">
                <a:solidFill>
                  <a:schemeClr val="dk2"/>
                </a:solidFill>
              </a:rPr>
              <a:t>Task: Help your colleague present the insight in an intuitive manner that is easily understood by a non-technical audience, and that reflects as many characteristics in the list as possible. Be prepared to justify any and every aspect of your visualisation (e.g. chart choice, colour palette, labels, orientation, etc.).</a:t>
            </a:r>
            <a:endParaRPr>
              <a:solidFill>
                <a:schemeClr val="dk2"/>
              </a:solidFill>
            </a:endParaRPr>
          </a:p>
        </p:txBody>
      </p:sp>
      <p:sp>
        <p:nvSpPr>
          <p:cNvPr id="248" name="Google Shape;248;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 name="Google Shape;254;p34"/>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55" name="Google Shape;255;p34"/>
          <p:cNvSpPr txBox="1"/>
          <p:nvPr>
            <p:ph idx="1" type="body"/>
          </p:nvPr>
        </p:nvSpPr>
        <p:spPr>
          <a:xfrm>
            <a:off x="341650" y="1050250"/>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1</a:t>
            </a:r>
            <a:endParaRPr sz="2000" u="sng">
              <a:solidFill>
                <a:schemeClr val="dk2"/>
              </a:solidFill>
            </a:endParaRPr>
          </a:p>
          <a:p>
            <a:pPr indent="0" lvl="0" marL="0" rtl="0" algn="l">
              <a:spcBef>
                <a:spcPts val="1200"/>
              </a:spcBef>
              <a:spcAft>
                <a:spcPts val="1200"/>
              </a:spcAft>
              <a:buNone/>
            </a:pPr>
            <a:r>
              <a:rPr i="1" lang="en">
                <a:solidFill>
                  <a:schemeClr val="dk2"/>
                </a:solidFill>
              </a:rPr>
              <a:t>There are considerably more students from Group X than Group Y in this course of study.</a:t>
            </a:r>
            <a:endParaRPr>
              <a:solidFill>
                <a:schemeClr val="dk2"/>
              </a:solidFill>
            </a:endParaRPr>
          </a:p>
        </p:txBody>
      </p:sp>
      <p:pic>
        <p:nvPicPr>
          <p:cNvPr id="256" name="Google Shape;256;p34"/>
          <p:cNvPicPr preferRelativeResize="0"/>
          <p:nvPr/>
        </p:nvPicPr>
        <p:blipFill>
          <a:blip r:embed="rId3">
            <a:alphaModFix/>
          </a:blip>
          <a:stretch>
            <a:fillRect/>
          </a:stretch>
        </p:blipFill>
        <p:spPr>
          <a:xfrm>
            <a:off x="5007350" y="1050250"/>
            <a:ext cx="3818700" cy="3818700"/>
          </a:xfrm>
          <a:prstGeom prst="rect">
            <a:avLst/>
          </a:prstGeom>
          <a:noFill/>
          <a:ln>
            <a:noFill/>
          </a:ln>
        </p:spPr>
      </p:pic>
      <p:sp>
        <p:nvSpPr>
          <p:cNvPr id="257" name="Google Shape;257;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3" name="Google Shape;263;p35"/>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64" name="Google Shape;264;p35"/>
          <p:cNvSpPr txBox="1"/>
          <p:nvPr>
            <p:ph idx="1" type="body"/>
          </p:nvPr>
        </p:nvSpPr>
        <p:spPr>
          <a:xfrm>
            <a:off x="341675" y="1050250"/>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2</a:t>
            </a:r>
            <a:endParaRPr sz="2000" u="sng">
              <a:solidFill>
                <a:schemeClr val="dk2"/>
              </a:solidFill>
            </a:endParaRPr>
          </a:p>
          <a:p>
            <a:pPr indent="0" lvl="0" marL="0" rtl="0" algn="l">
              <a:spcBef>
                <a:spcPts val="1200"/>
              </a:spcBef>
              <a:spcAft>
                <a:spcPts val="1200"/>
              </a:spcAft>
              <a:buNone/>
            </a:pPr>
            <a:r>
              <a:rPr i="1" lang="en">
                <a:solidFill>
                  <a:schemeClr val="dk2"/>
                </a:solidFill>
              </a:rPr>
              <a:t>Proportionately more students from Group Y are in jobs unrelated to their course of study.</a:t>
            </a:r>
            <a:endParaRPr i="1">
              <a:solidFill>
                <a:schemeClr val="dk2"/>
              </a:solidFill>
            </a:endParaRPr>
          </a:p>
        </p:txBody>
      </p:sp>
      <p:pic>
        <p:nvPicPr>
          <p:cNvPr id="265" name="Google Shape;265;p35"/>
          <p:cNvPicPr preferRelativeResize="0"/>
          <p:nvPr/>
        </p:nvPicPr>
        <p:blipFill rotWithShape="1">
          <a:blip r:embed="rId3">
            <a:alphaModFix/>
          </a:blip>
          <a:srcRect b="0" l="0" r="0" t="0"/>
          <a:stretch/>
        </p:blipFill>
        <p:spPr>
          <a:xfrm>
            <a:off x="5007350" y="1050250"/>
            <a:ext cx="3818700" cy="3818700"/>
          </a:xfrm>
          <a:prstGeom prst="rect">
            <a:avLst/>
          </a:prstGeom>
          <a:noFill/>
          <a:ln>
            <a:noFill/>
          </a:ln>
        </p:spPr>
      </p:pic>
      <p:sp>
        <p:nvSpPr>
          <p:cNvPr id="266" name="Google Shape;266;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 name="Google Shape;272;p36"/>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73" name="Google Shape;273;p36"/>
          <p:cNvSpPr txBox="1"/>
          <p:nvPr>
            <p:ph idx="1" type="body"/>
          </p:nvPr>
        </p:nvSpPr>
        <p:spPr>
          <a:xfrm>
            <a:off x="341675" y="1050250"/>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3</a:t>
            </a:r>
            <a:endParaRPr sz="2000" u="sng">
              <a:solidFill>
                <a:schemeClr val="dk2"/>
              </a:solidFill>
            </a:endParaRPr>
          </a:p>
          <a:p>
            <a:pPr indent="0" lvl="0" marL="0" rtl="0" algn="l">
              <a:spcBef>
                <a:spcPts val="1200"/>
              </a:spcBef>
              <a:spcAft>
                <a:spcPts val="1200"/>
              </a:spcAft>
              <a:buNone/>
            </a:pPr>
            <a:r>
              <a:rPr i="1" lang="en">
                <a:solidFill>
                  <a:schemeClr val="dk2"/>
                </a:solidFill>
              </a:rPr>
              <a:t>The distribution of students among various industries is considerably different between the two student groups.</a:t>
            </a:r>
            <a:endParaRPr i="1">
              <a:solidFill>
                <a:schemeClr val="dk2"/>
              </a:solidFill>
            </a:endParaRPr>
          </a:p>
        </p:txBody>
      </p:sp>
      <p:pic>
        <p:nvPicPr>
          <p:cNvPr id="274" name="Google Shape;274;p36"/>
          <p:cNvPicPr preferRelativeResize="0"/>
          <p:nvPr/>
        </p:nvPicPr>
        <p:blipFill rotWithShape="1">
          <a:blip r:embed="rId3">
            <a:alphaModFix/>
          </a:blip>
          <a:srcRect b="3566" l="6366" r="7136" t="6376"/>
          <a:stretch/>
        </p:blipFill>
        <p:spPr>
          <a:xfrm>
            <a:off x="4075300" y="1451763"/>
            <a:ext cx="5068700" cy="3015682"/>
          </a:xfrm>
          <a:prstGeom prst="rect">
            <a:avLst/>
          </a:prstGeom>
          <a:noFill/>
          <a:ln>
            <a:noFill/>
          </a:ln>
        </p:spPr>
      </p:pic>
      <p:sp>
        <p:nvSpPr>
          <p:cNvPr id="275" name="Google Shape;275;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1" name="Google Shape;281;p37"/>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82" name="Google Shape;282;p37"/>
          <p:cNvSpPr txBox="1"/>
          <p:nvPr>
            <p:ph idx="1" type="body"/>
          </p:nvPr>
        </p:nvSpPr>
        <p:spPr>
          <a:xfrm>
            <a:off x="341650" y="1095125"/>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4</a:t>
            </a:r>
            <a:endParaRPr sz="2000" u="sng">
              <a:solidFill>
                <a:schemeClr val="dk2"/>
              </a:solidFill>
            </a:endParaRPr>
          </a:p>
          <a:p>
            <a:pPr indent="0" lvl="0" marL="0" rtl="0" algn="l">
              <a:spcBef>
                <a:spcPts val="1200"/>
              </a:spcBef>
              <a:spcAft>
                <a:spcPts val="1200"/>
              </a:spcAft>
              <a:buNone/>
            </a:pPr>
            <a:r>
              <a:rPr i="1" lang="en">
                <a:solidFill>
                  <a:schemeClr val="dk2"/>
                </a:solidFill>
              </a:rPr>
              <a:t>Students from Group X tend to command higher salaries, for the same type of job &amp; industry.</a:t>
            </a:r>
            <a:endParaRPr i="1">
              <a:solidFill>
                <a:schemeClr val="dk2"/>
              </a:solidFill>
            </a:endParaRPr>
          </a:p>
        </p:txBody>
      </p:sp>
      <p:pic>
        <p:nvPicPr>
          <p:cNvPr id="283" name="Google Shape;283;p37"/>
          <p:cNvPicPr preferRelativeResize="0"/>
          <p:nvPr/>
        </p:nvPicPr>
        <p:blipFill rotWithShape="1">
          <a:blip r:embed="rId3">
            <a:alphaModFix/>
          </a:blip>
          <a:srcRect b="3814" l="7245" r="7814" t="8296"/>
          <a:stretch/>
        </p:blipFill>
        <p:spPr>
          <a:xfrm>
            <a:off x="4160350" y="1531123"/>
            <a:ext cx="4983650" cy="2946714"/>
          </a:xfrm>
          <a:prstGeom prst="rect">
            <a:avLst/>
          </a:prstGeom>
          <a:noFill/>
          <a:ln>
            <a:noFill/>
          </a:ln>
        </p:spPr>
      </p:pic>
      <p:sp>
        <p:nvSpPr>
          <p:cNvPr id="284" name="Google Shape;284;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0" name="Google Shape;290;p38"/>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291" name="Google Shape;291;p38"/>
          <p:cNvSpPr txBox="1"/>
          <p:nvPr>
            <p:ph idx="1" type="body"/>
          </p:nvPr>
        </p:nvSpPr>
        <p:spPr>
          <a:xfrm>
            <a:off x="341650" y="1095125"/>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5 (Job Nature)</a:t>
            </a:r>
            <a:endParaRPr sz="2000" u="sng">
              <a:solidFill>
                <a:schemeClr val="dk2"/>
              </a:solidFill>
            </a:endParaRPr>
          </a:p>
          <a:p>
            <a:pPr indent="0" lvl="0" marL="0" rtl="0" algn="l">
              <a:spcBef>
                <a:spcPts val="1200"/>
              </a:spcBef>
              <a:spcAft>
                <a:spcPts val="1200"/>
              </a:spcAft>
              <a:buNone/>
            </a:pPr>
            <a:r>
              <a:rPr i="1" lang="en">
                <a:solidFill>
                  <a:schemeClr val="dk2"/>
                </a:solidFill>
              </a:rPr>
              <a:t>The salary differential between the two student groups differs by job nature and industry. </a:t>
            </a:r>
            <a:endParaRPr i="1">
              <a:solidFill>
                <a:schemeClr val="dk2"/>
              </a:solidFill>
            </a:endParaRPr>
          </a:p>
        </p:txBody>
      </p:sp>
      <p:pic>
        <p:nvPicPr>
          <p:cNvPr id="292" name="Google Shape;292;p38"/>
          <p:cNvPicPr preferRelativeResize="0"/>
          <p:nvPr/>
        </p:nvPicPr>
        <p:blipFill rotWithShape="1">
          <a:blip r:embed="rId3">
            <a:alphaModFix/>
          </a:blip>
          <a:srcRect b="3092" l="6789" r="8241" t="6752"/>
          <a:stretch/>
        </p:blipFill>
        <p:spPr>
          <a:xfrm>
            <a:off x="4160350" y="1493737"/>
            <a:ext cx="4983650" cy="3021482"/>
          </a:xfrm>
          <a:prstGeom prst="rect">
            <a:avLst/>
          </a:prstGeom>
          <a:noFill/>
          <a:ln>
            <a:noFill/>
          </a:ln>
        </p:spPr>
      </p:pic>
      <p:sp>
        <p:nvSpPr>
          <p:cNvPr id="293" name="Google Shape;293;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p:nvPr/>
        </p:nvSpPr>
        <p:spPr>
          <a:xfrm>
            <a:off x="807875" y="1050250"/>
            <a:ext cx="861900" cy="28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9" name="Google Shape;299;p39"/>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Section 2 [Question 3]</a:t>
            </a:r>
            <a:endParaRPr/>
          </a:p>
        </p:txBody>
      </p:sp>
      <p:sp>
        <p:nvSpPr>
          <p:cNvPr id="300" name="Google Shape;300;p39"/>
          <p:cNvSpPr txBox="1"/>
          <p:nvPr>
            <p:ph idx="1" type="body"/>
          </p:nvPr>
        </p:nvSpPr>
        <p:spPr>
          <a:xfrm>
            <a:off x="341650" y="1095125"/>
            <a:ext cx="3818700" cy="381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u="sng">
                <a:solidFill>
                  <a:schemeClr val="dk2"/>
                </a:solidFill>
              </a:rPr>
              <a:t>Characteristic 5 (Industry)</a:t>
            </a:r>
            <a:endParaRPr sz="2000" u="sng">
              <a:solidFill>
                <a:schemeClr val="dk2"/>
              </a:solidFill>
            </a:endParaRPr>
          </a:p>
          <a:p>
            <a:pPr indent="0" lvl="0" marL="0" rtl="0" algn="l">
              <a:spcBef>
                <a:spcPts val="1200"/>
              </a:spcBef>
              <a:spcAft>
                <a:spcPts val="1200"/>
              </a:spcAft>
              <a:buNone/>
            </a:pPr>
            <a:r>
              <a:rPr i="1" lang="en">
                <a:solidFill>
                  <a:schemeClr val="dk2"/>
                </a:solidFill>
              </a:rPr>
              <a:t>The salary differential between the two student groups differs by job nature and industry. </a:t>
            </a:r>
            <a:endParaRPr i="1">
              <a:solidFill>
                <a:schemeClr val="dk2"/>
              </a:solidFill>
            </a:endParaRPr>
          </a:p>
        </p:txBody>
      </p:sp>
      <p:pic>
        <p:nvPicPr>
          <p:cNvPr id="301" name="Google Shape;301;p39"/>
          <p:cNvPicPr preferRelativeResize="0"/>
          <p:nvPr/>
        </p:nvPicPr>
        <p:blipFill rotWithShape="1">
          <a:blip r:embed="rId3">
            <a:alphaModFix/>
          </a:blip>
          <a:srcRect b="4422" l="6661" r="8477" t="8004"/>
          <a:stretch/>
        </p:blipFill>
        <p:spPr>
          <a:xfrm>
            <a:off x="3685275" y="1395188"/>
            <a:ext cx="5458726" cy="3218568"/>
          </a:xfrm>
          <a:prstGeom prst="rect">
            <a:avLst/>
          </a:prstGeom>
          <a:noFill/>
          <a:ln>
            <a:noFill/>
          </a:ln>
        </p:spPr>
      </p:pic>
      <p:sp>
        <p:nvSpPr>
          <p:cNvPr id="302" name="Google Shape;302;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HDB Population Density Heatmap</a:t>
            </a:r>
            <a:endParaRPr/>
          </a:p>
        </p:txBody>
      </p:sp>
      <p:sp>
        <p:nvSpPr>
          <p:cNvPr id="101" name="Google Shape;101;p15"/>
          <p:cNvSpPr txBox="1"/>
          <p:nvPr>
            <p:ph idx="1" type="body"/>
          </p:nvPr>
        </p:nvSpPr>
        <p:spPr>
          <a:xfrm>
            <a:off x="727650" y="535200"/>
            <a:ext cx="7688700" cy="638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Grey = Less populated</a:t>
            </a:r>
            <a:endParaRPr/>
          </a:p>
          <a:p>
            <a:pPr indent="0" lvl="0" marL="0" rtl="0" algn="l">
              <a:spcBef>
                <a:spcPts val="1200"/>
              </a:spcBef>
              <a:spcAft>
                <a:spcPts val="1200"/>
              </a:spcAft>
              <a:buNone/>
            </a:pPr>
            <a:r>
              <a:rPr lang="en"/>
              <a:t>Red = Very populated</a:t>
            </a:r>
            <a:endParaRPr/>
          </a:p>
        </p:txBody>
      </p:sp>
      <p:pic>
        <p:nvPicPr>
          <p:cNvPr id="102" name="Google Shape;102;p15"/>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
        <p:nvSpPr>
          <p:cNvPr id="103" name="Google Shape;103;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(PT) Density Heatmap</a:t>
            </a:r>
            <a:endParaRPr/>
          </a:p>
          <a:p>
            <a:pPr indent="0" lvl="0" marL="0" rtl="0" algn="l">
              <a:spcBef>
                <a:spcPts val="0"/>
              </a:spcBef>
              <a:spcAft>
                <a:spcPts val="0"/>
              </a:spcAft>
              <a:buNone/>
            </a:pPr>
            <a:r>
              <a:t/>
            </a:r>
            <a:endParaRPr/>
          </a:p>
        </p:txBody>
      </p:sp>
      <p:sp>
        <p:nvSpPr>
          <p:cNvPr id="109" name="Google Shape;109;p16"/>
          <p:cNvSpPr txBox="1"/>
          <p:nvPr>
            <p:ph idx="1" type="body"/>
          </p:nvPr>
        </p:nvSpPr>
        <p:spPr>
          <a:xfrm>
            <a:off x="727650" y="535200"/>
            <a:ext cx="7688700" cy="638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Grey = Regions with not many PT stops</a:t>
            </a:r>
            <a:endParaRPr/>
          </a:p>
          <a:p>
            <a:pPr indent="0" lvl="0" marL="0" rtl="0" algn="l">
              <a:spcBef>
                <a:spcPts val="1200"/>
              </a:spcBef>
              <a:spcAft>
                <a:spcPts val="1200"/>
              </a:spcAft>
              <a:buNone/>
            </a:pPr>
            <a:r>
              <a:rPr lang="en"/>
              <a:t>Red = Regions with many PT stops</a:t>
            </a:r>
            <a:endParaRPr/>
          </a:p>
        </p:txBody>
      </p:sp>
      <p:pic>
        <p:nvPicPr>
          <p:cNvPr id="110" name="Google Shape;110;p16"/>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
        <p:nvSpPr>
          <p:cNvPr id="111" name="Google Shape;111;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Stops (Bus)</a:t>
            </a:r>
            <a:endParaRPr/>
          </a:p>
          <a:p>
            <a:pPr indent="0" lvl="0" marL="0" rtl="0" algn="l">
              <a:spcBef>
                <a:spcPts val="0"/>
              </a:spcBef>
              <a:spcAft>
                <a:spcPts val="0"/>
              </a:spcAft>
              <a:buNone/>
            </a:pPr>
            <a:r>
              <a:t/>
            </a:r>
            <a:endParaRPr/>
          </a:p>
        </p:txBody>
      </p:sp>
      <p:pic>
        <p:nvPicPr>
          <p:cNvPr id="117" name="Google Shape;117;p17"/>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
        <p:nvSpPr>
          <p:cNvPr id="118" name="Google Shape;118;p17"/>
          <p:cNvSpPr txBox="1"/>
          <p:nvPr>
            <p:ph idx="1" type="body"/>
          </p:nvPr>
        </p:nvSpPr>
        <p:spPr>
          <a:xfrm>
            <a:off x="727650" y="535200"/>
            <a:ext cx="7688700" cy="63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number represents the number of bus stops within that cluster</a:t>
            </a:r>
            <a:endParaRPr/>
          </a:p>
        </p:txBody>
      </p:sp>
      <p:sp>
        <p:nvSpPr>
          <p:cNvPr id="119" name="Google Shape;119;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Stops </a:t>
            </a:r>
            <a:r>
              <a:rPr lang="en"/>
              <a:t>(Train)</a:t>
            </a:r>
            <a:endParaRPr/>
          </a:p>
          <a:p>
            <a:pPr indent="0" lvl="0" marL="0" rtl="0" algn="l">
              <a:spcBef>
                <a:spcPts val="0"/>
              </a:spcBef>
              <a:spcAft>
                <a:spcPts val="0"/>
              </a:spcAft>
              <a:buNone/>
            </a:pPr>
            <a:r>
              <a:t/>
            </a:r>
            <a:endParaRPr/>
          </a:p>
        </p:txBody>
      </p:sp>
      <p:pic>
        <p:nvPicPr>
          <p:cNvPr id="125" name="Google Shape;125;p18"/>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
        <p:nvSpPr>
          <p:cNvPr id="126" name="Google Shape;126;p18"/>
          <p:cNvSpPr txBox="1"/>
          <p:nvPr>
            <p:ph idx="1" type="body"/>
          </p:nvPr>
        </p:nvSpPr>
        <p:spPr>
          <a:xfrm>
            <a:off x="727650" y="535200"/>
            <a:ext cx="7688700" cy="63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Map showing the train stops in Singapore</a:t>
            </a:r>
            <a:endParaRPr/>
          </a:p>
        </p:txBody>
      </p:sp>
      <p:sp>
        <p:nvSpPr>
          <p:cNvPr id="127" name="Google Shape;127;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(Bus) Density Discrepancy Heatmap</a:t>
            </a:r>
            <a:endParaRPr/>
          </a:p>
        </p:txBody>
      </p:sp>
      <p:sp>
        <p:nvSpPr>
          <p:cNvPr id="133" name="Google Shape;133;p19"/>
          <p:cNvSpPr txBox="1"/>
          <p:nvPr/>
        </p:nvSpPr>
        <p:spPr>
          <a:xfrm>
            <a:off x="780950" y="1409300"/>
            <a:ext cx="7688700" cy="3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graphicFrame>
        <p:nvGraphicFramePr>
          <p:cNvPr id="134" name="Google Shape;134;p19"/>
          <p:cNvGraphicFramePr/>
          <p:nvPr/>
        </p:nvGraphicFramePr>
        <p:xfrm>
          <a:off x="813413" y="1409300"/>
          <a:ext cx="3000000" cy="3000000"/>
        </p:xfrm>
        <a:graphic>
          <a:graphicData uri="http://schemas.openxmlformats.org/drawingml/2006/table">
            <a:tbl>
              <a:tblPr>
                <a:noFill/>
                <a:tableStyleId>{A3F39648-5A2C-489F-A261-89F15000661F}</a:tableStyleId>
              </a:tblPr>
              <a:tblGrid>
                <a:gridCol w="1589850"/>
                <a:gridCol w="2403350"/>
                <a:gridCol w="3540575"/>
              </a:tblGrid>
              <a:tr h="486175">
                <a:tc>
                  <a:txBody>
                    <a:bodyPr/>
                    <a:lstStyle/>
                    <a:p>
                      <a:pPr indent="0" lvl="0" marL="0" rtl="0" algn="l">
                        <a:spcBef>
                          <a:spcPts val="0"/>
                        </a:spcBef>
                        <a:spcAft>
                          <a:spcPts val="0"/>
                        </a:spcAft>
                        <a:buNone/>
                      </a:pPr>
                      <a:r>
                        <a:rPr b="1" lang="en"/>
                        <a:t>Rank</a:t>
                      </a:r>
                      <a:endParaRPr b="1"/>
                    </a:p>
                  </a:txBody>
                  <a:tcPr marT="91425" marB="91425" marR="91425" marL="91425"/>
                </a:tc>
                <a:tc>
                  <a:txBody>
                    <a:bodyPr/>
                    <a:lstStyle/>
                    <a:p>
                      <a:pPr indent="0" lvl="0" marL="0" rtl="0" algn="l">
                        <a:spcBef>
                          <a:spcPts val="0"/>
                        </a:spcBef>
                        <a:spcAft>
                          <a:spcPts val="0"/>
                        </a:spcAft>
                        <a:buNone/>
                      </a:pPr>
                      <a:r>
                        <a:rPr b="1" lang="en"/>
                        <a:t>Area</a:t>
                      </a:r>
                      <a:endParaRPr b="1"/>
                    </a:p>
                  </a:txBody>
                  <a:tcPr marT="91425" marB="91425" marR="91425" marL="91425"/>
                </a:tc>
                <a:tc>
                  <a:txBody>
                    <a:bodyPr/>
                    <a:lstStyle/>
                    <a:p>
                      <a:pPr indent="0" lvl="0" marL="0" rtl="0" algn="l">
                        <a:spcBef>
                          <a:spcPts val="0"/>
                        </a:spcBef>
                        <a:spcAft>
                          <a:spcPts val="0"/>
                        </a:spcAft>
                        <a:buNone/>
                      </a:pPr>
                      <a:r>
                        <a:rPr b="1" lang="en"/>
                        <a:t>busstop_density_discrepancy</a:t>
                      </a:r>
                      <a:endParaRPr b="1"/>
                    </a:p>
                  </a:txBody>
                  <a:tcPr marT="91425" marB="91425" marR="91425" marL="91425"/>
                </a:tc>
              </a:tr>
              <a:tr h="3160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River Valley</a:t>
                      </a:r>
                      <a:endParaRPr/>
                    </a:p>
                  </a:txBody>
                  <a:tcPr marT="91425" marB="91425" marR="91425" marL="91425"/>
                </a:tc>
                <a:tc>
                  <a:txBody>
                    <a:bodyPr/>
                    <a:lstStyle/>
                    <a:p>
                      <a:pPr indent="0" lvl="0" marL="0" rtl="0" algn="l">
                        <a:spcBef>
                          <a:spcPts val="0"/>
                        </a:spcBef>
                        <a:spcAft>
                          <a:spcPts val="0"/>
                        </a:spcAft>
                        <a:buNone/>
                      </a:pPr>
                      <a:r>
                        <a:rPr lang="en"/>
                        <a:t>0.3414</a:t>
                      </a:r>
                      <a:endParaRPr/>
                    </a:p>
                  </a:txBody>
                  <a:tcPr marT="91425" marB="91425" marR="91425" marL="91425"/>
                </a:tc>
              </a:tr>
              <a:tr h="3160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Punggol</a:t>
                      </a:r>
                      <a:endParaRPr/>
                    </a:p>
                  </a:txBody>
                  <a:tcPr marT="91425" marB="91425" marR="91425" marL="91425"/>
                </a:tc>
                <a:tc>
                  <a:txBody>
                    <a:bodyPr/>
                    <a:lstStyle/>
                    <a:p>
                      <a:pPr indent="0" lvl="0" marL="0" rtl="0" algn="l">
                        <a:spcBef>
                          <a:spcPts val="0"/>
                        </a:spcBef>
                        <a:spcAft>
                          <a:spcPts val="0"/>
                        </a:spcAft>
                        <a:buNone/>
                      </a:pPr>
                      <a:r>
                        <a:rPr lang="en"/>
                        <a:t>0.2707</a:t>
                      </a:r>
                      <a:endParaRPr/>
                    </a:p>
                  </a:txBody>
                  <a:tcPr marT="91425" marB="91425" marR="91425" marL="91425"/>
                </a:tc>
              </a:tr>
              <a:tr h="3160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Sengkang</a:t>
                      </a:r>
                      <a:endParaRPr/>
                    </a:p>
                  </a:txBody>
                  <a:tcPr marT="91425" marB="91425" marR="91425" marL="91425"/>
                </a:tc>
                <a:tc>
                  <a:txBody>
                    <a:bodyPr/>
                    <a:lstStyle/>
                    <a:p>
                      <a:pPr indent="0" lvl="0" marL="0" rtl="0" algn="l">
                        <a:spcBef>
                          <a:spcPts val="0"/>
                        </a:spcBef>
                        <a:spcAft>
                          <a:spcPts val="0"/>
                        </a:spcAft>
                        <a:buNone/>
                      </a:pPr>
                      <a:r>
                        <a:rPr lang="en"/>
                        <a:t>0.2377</a:t>
                      </a:r>
                      <a:endParaRPr/>
                    </a:p>
                  </a:txBody>
                  <a:tcPr marT="91425" marB="91425" marR="91425" marL="91425"/>
                </a:tc>
              </a:tr>
              <a:tr h="3160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Choa Chu Kang</a:t>
                      </a:r>
                      <a:endParaRPr/>
                    </a:p>
                  </a:txBody>
                  <a:tcPr marT="91425" marB="91425" marR="91425" marL="91425"/>
                </a:tc>
                <a:tc>
                  <a:txBody>
                    <a:bodyPr/>
                    <a:lstStyle/>
                    <a:p>
                      <a:pPr indent="0" lvl="0" marL="0" rtl="0" algn="l">
                        <a:spcBef>
                          <a:spcPts val="0"/>
                        </a:spcBef>
                        <a:spcAft>
                          <a:spcPts val="0"/>
                        </a:spcAft>
                        <a:buNone/>
                      </a:pPr>
                      <a:r>
                        <a:rPr lang="en"/>
                        <a:t>0.1777</a:t>
                      </a:r>
                      <a:endParaRPr/>
                    </a:p>
                  </a:txBody>
                  <a:tcPr marT="91425" marB="91425" marR="91425" marL="91425"/>
                </a:tc>
              </a:tr>
              <a:tr h="316025">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Newton</a:t>
                      </a:r>
                      <a:endParaRPr/>
                    </a:p>
                  </a:txBody>
                  <a:tcPr marT="91425" marB="91425" marR="91425" marL="91425"/>
                </a:tc>
                <a:tc>
                  <a:txBody>
                    <a:bodyPr/>
                    <a:lstStyle/>
                    <a:p>
                      <a:pPr indent="0" lvl="0" marL="0" rtl="0" algn="l">
                        <a:spcBef>
                          <a:spcPts val="0"/>
                        </a:spcBef>
                        <a:spcAft>
                          <a:spcPts val="0"/>
                        </a:spcAft>
                        <a:buNone/>
                      </a:pPr>
                      <a:r>
                        <a:rPr lang="en"/>
                        <a:t>0.1727</a:t>
                      </a:r>
                      <a:endParaRPr/>
                    </a:p>
                  </a:txBody>
                  <a:tcPr marT="91425" marB="91425" marR="91425" marL="91425"/>
                </a:tc>
              </a:tr>
            </a:tbl>
          </a:graphicData>
        </a:graphic>
      </p:graphicFrame>
      <p:sp>
        <p:nvSpPr>
          <p:cNvPr id="135" name="Google Shape;135;p19"/>
          <p:cNvSpPr txBox="1"/>
          <p:nvPr>
            <p:ph idx="1" type="body"/>
          </p:nvPr>
        </p:nvSpPr>
        <p:spPr>
          <a:xfrm>
            <a:off x="727650" y="535200"/>
            <a:ext cx="7688700" cy="66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000"/>
              <a:t>Below shows the top locations that has the highest demand for bus stops</a:t>
            </a:r>
            <a:endParaRPr sz="1000"/>
          </a:p>
          <a:p>
            <a:pPr indent="0" lvl="0" marL="0" rtl="0" algn="l">
              <a:spcBef>
                <a:spcPts val="1200"/>
              </a:spcBef>
              <a:spcAft>
                <a:spcPts val="1200"/>
              </a:spcAft>
              <a:buNone/>
            </a:pPr>
            <a:r>
              <a:rPr lang="en" sz="1000"/>
              <a:t>𝑏𝑢𝑠𝑠𝑡𝑜𝑝_𝑑𝑒𝑛𝑠𝑖𝑡𝑦_𝑑𝑖𝑠𝑐𝑟𝑒𝑝𝑎𝑛𝑐𝑦 = (𝑛𝑜𝑟𝑚𝑎𝑙𝑖𝑧𝑒𝑑 𝑝𝑜𝑝𝑢𝑙𝑎𝑡𝑖𝑜𝑛 𝑑𝑒𝑛𝑠𝑖𝑡𝑦 𝑜𝑓 𝑎𝑟𝑒𝑎) - (𝑛𝑜𝑟𝑚𝑎𝑙𝑖𝑧𝑒𝑑 𝑏𝑢𝑠 𝑠𝑡𝑜𝑝 𝑑𝑒𝑛𝑠𝑖𝑡𝑦 𝑜𝑓 𝑎𝑟𝑒𝑎)</a:t>
            </a:r>
            <a:endParaRPr/>
          </a:p>
        </p:txBody>
      </p:sp>
      <p:sp>
        <p:nvSpPr>
          <p:cNvPr id="136" name="Google Shape;136;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727638"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(Bus)</a:t>
            </a:r>
            <a:r>
              <a:rPr lang="en"/>
              <a:t> Density Discrepancy </a:t>
            </a:r>
            <a:r>
              <a:rPr lang="en"/>
              <a:t>Heatmap</a:t>
            </a:r>
            <a:endParaRPr/>
          </a:p>
        </p:txBody>
      </p:sp>
      <p:sp>
        <p:nvSpPr>
          <p:cNvPr id="142" name="Google Shape;142;p20"/>
          <p:cNvSpPr txBox="1"/>
          <p:nvPr>
            <p:ph idx="1" type="body"/>
          </p:nvPr>
        </p:nvSpPr>
        <p:spPr>
          <a:xfrm>
            <a:off x="727650" y="535200"/>
            <a:ext cx="7688700" cy="638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Grey = Regions that do not require more bus stops</a:t>
            </a:r>
            <a:endParaRPr/>
          </a:p>
          <a:p>
            <a:pPr indent="0" lvl="0" marL="0" rtl="0" algn="l">
              <a:spcBef>
                <a:spcPts val="1200"/>
              </a:spcBef>
              <a:spcAft>
                <a:spcPts val="1200"/>
              </a:spcAft>
              <a:buNone/>
            </a:pPr>
            <a:r>
              <a:rPr lang="en"/>
              <a:t>Red = Regions requiring more bus stops</a:t>
            </a:r>
            <a:endParaRPr/>
          </a:p>
        </p:txBody>
      </p:sp>
      <p:pic>
        <p:nvPicPr>
          <p:cNvPr id="143" name="Google Shape;143;p20"/>
          <p:cNvPicPr preferRelativeResize="0"/>
          <p:nvPr/>
        </p:nvPicPr>
        <p:blipFill rotWithShape="1">
          <a:blip r:embed="rId3">
            <a:alphaModFix/>
          </a:blip>
          <a:srcRect b="0" l="0" r="0" t="0"/>
          <a:stretch/>
        </p:blipFill>
        <p:spPr>
          <a:xfrm>
            <a:off x="1015050" y="1333688"/>
            <a:ext cx="7113876" cy="3751474"/>
          </a:xfrm>
          <a:prstGeom prst="rect">
            <a:avLst/>
          </a:prstGeom>
          <a:noFill/>
          <a:ln>
            <a:noFill/>
          </a:ln>
        </p:spPr>
      </p:pic>
      <p:sp>
        <p:nvSpPr>
          <p:cNvPr id="144" name="Google Shape;144;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727650" y="0"/>
            <a:ext cx="791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 Transport (Train) Density Discrepancy Heatmap</a:t>
            </a:r>
            <a:endParaRPr/>
          </a:p>
        </p:txBody>
      </p:sp>
      <p:sp>
        <p:nvSpPr>
          <p:cNvPr id="150" name="Google Shape;150;p21"/>
          <p:cNvSpPr txBox="1"/>
          <p:nvPr>
            <p:ph idx="1" type="body"/>
          </p:nvPr>
        </p:nvSpPr>
        <p:spPr>
          <a:xfrm>
            <a:off x="727650" y="535200"/>
            <a:ext cx="7688700" cy="66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000"/>
              <a:t>Below shows the top locations that has the highest demand for train stops</a:t>
            </a:r>
            <a:endParaRPr sz="1000"/>
          </a:p>
          <a:p>
            <a:pPr indent="0" lvl="0" marL="0" rtl="0" algn="l">
              <a:spcBef>
                <a:spcPts val="1200"/>
              </a:spcBef>
              <a:spcAft>
                <a:spcPts val="1200"/>
              </a:spcAft>
              <a:buNone/>
            </a:pPr>
            <a:r>
              <a:rPr lang="en" sz="1000"/>
              <a:t>𝑡𝑟𝑎𝑖𝑛𝑠𝑡𝑜𝑝_𝑑𝑒𝑛𝑠𝑖𝑡𝑦_𝑑𝑖𝑠𝑐𝑟𝑒𝑝𝑎𝑛𝑐𝑦 = (𝑛𝑜𝑟𝑚𝑎𝑙𝑖𝑧𝑒𝑑 𝑝𝑜𝑝𝑢𝑙𝑎𝑡𝑖𝑜𝑛 𝑑𝑒𝑛𝑠𝑖𝑡𝑦 𝑜𝑓 𝑎𝑟𝑒𝑎) - (𝑛𝑜𝑟𝑚𝑎𝑙𝑖𝑧𝑒𝑑 𝑡𝑟𝑎𝑖𝑛 𝑠𝑡𝑜𝑝 𝑑𝑒𝑛𝑠𝑖𝑡𝑦 𝑜𝑓 𝑎𝑟𝑒𝑎)</a:t>
            </a:r>
            <a:endParaRPr/>
          </a:p>
        </p:txBody>
      </p:sp>
      <p:sp>
        <p:nvSpPr>
          <p:cNvPr id="151" name="Google Shape;151;p21"/>
          <p:cNvSpPr txBox="1"/>
          <p:nvPr/>
        </p:nvSpPr>
        <p:spPr>
          <a:xfrm>
            <a:off x="780950" y="1409300"/>
            <a:ext cx="7688700" cy="3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graphicFrame>
        <p:nvGraphicFramePr>
          <p:cNvPr id="152" name="Google Shape;152;p21"/>
          <p:cNvGraphicFramePr/>
          <p:nvPr/>
        </p:nvGraphicFramePr>
        <p:xfrm>
          <a:off x="813413" y="1409300"/>
          <a:ext cx="3000000" cy="3000000"/>
        </p:xfrm>
        <a:graphic>
          <a:graphicData uri="http://schemas.openxmlformats.org/drawingml/2006/table">
            <a:tbl>
              <a:tblPr>
                <a:noFill/>
                <a:tableStyleId>{A3F39648-5A2C-489F-A261-89F15000661F}</a:tableStyleId>
              </a:tblPr>
              <a:tblGrid>
                <a:gridCol w="1589850"/>
                <a:gridCol w="2403325"/>
                <a:gridCol w="3540550"/>
              </a:tblGrid>
              <a:tr h="486175">
                <a:tc>
                  <a:txBody>
                    <a:bodyPr/>
                    <a:lstStyle/>
                    <a:p>
                      <a:pPr indent="0" lvl="0" marL="0" rtl="0" algn="l">
                        <a:spcBef>
                          <a:spcPts val="0"/>
                        </a:spcBef>
                        <a:spcAft>
                          <a:spcPts val="0"/>
                        </a:spcAft>
                        <a:buNone/>
                      </a:pPr>
                      <a:r>
                        <a:rPr b="1" lang="en"/>
                        <a:t>Rank</a:t>
                      </a:r>
                      <a:endParaRPr b="1"/>
                    </a:p>
                  </a:txBody>
                  <a:tcPr marT="91425" marB="91425" marR="91425" marL="91425"/>
                </a:tc>
                <a:tc>
                  <a:txBody>
                    <a:bodyPr/>
                    <a:lstStyle/>
                    <a:p>
                      <a:pPr indent="0" lvl="0" marL="0" rtl="0" algn="l">
                        <a:spcBef>
                          <a:spcPts val="0"/>
                        </a:spcBef>
                        <a:spcAft>
                          <a:spcPts val="0"/>
                        </a:spcAft>
                        <a:buNone/>
                      </a:pPr>
                      <a:r>
                        <a:rPr b="1" lang="en"/>
                        <a:t>Area</a:t>
                      </a:r>
                      <a:endParaRPr b="1"/>
                    </a:p>
                  </a:txBody>
                  <a:tcPr marT="91425" marB="91425" marR="91425" marL="91425"/>
                </a:tc>
                <a:tc>
                  <a:txBody>
                    <a:bodyPr/>
                    <a:lstStyle/>
                    <a:p>
                      <a:pPr indent="0" lvl="0" marL="0" rtl="0" algn="l">
                        <a:spcBef>
                          <a:spcPts val="0"/>
                        </a:spcBef>
                        <a:spcAft>
                          <a:spcPts val="0"/>
                        </a:spcAft>
                        <a:buNone/>
                      </a:pPr>
                      <a:r>
                        <a:rPr b="1" lang="en"/>
                        <a:t>trainstop</a:t>
                      </a:r>
                      <a:r>
                        <a:rPr b="1" lang="en"/>
                        <a:t>_density_discrepancy</a:t>
                      </a:r>
                      <a:endParaRPr b="1"/>
                    </a:p>
                  </a:txBody>
                  <a:tcPr marT="91425" marB="91425" marR="91425" marL="91425"/>
                </a:tc>
              </a:tr>
              <a:tr h="3160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Choa Chu Kang</a:t>
                      </a:r>
                      <a:endParaRPr/>
                    </a:p>
                  </a:txBody>
                  <a:tcPr marT="91425" marB="91425" marR="91425" marL="91425"/>
                </a:tc>
                <a:tc>
                  <a:txBody>
                    <a:bodyPr/>
                    <a:lstStyle/>
                    <a:p>
                      <a:pPr indent="0" lvl="0" marL="0" rtl="0" algn="l">
                        <a:spcBef>
                          <a:spcPts val="0"/>
                        </a:spcBef>
                        <a:spcAft>
                          <a:spcPts val="0"/>
                        </a:spcAft>
                        <a:buNone/>
                      </a:pPr>
                      <a:r>
                        <a:rPr lang="en"/>
                        <a:t>0.8190</a:t>
                      </a:r>
                      <a:endParaRPr/>
                    </a:p>
                  </a:txBody>
                  <a:tcPr marT="91425" marB="91425" marR="91425" marL="91425"/>
                </a:tc>
              </a:tr>
              <a:tr h="3160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Sengkang</a:t>
                      </a:r>
                      <a:endParaRPr/>
                    </a:p>
                  </a:txBody>
                  <a:tcPr marT="91425" marB="91425" marR="91425" marL="91425"/>
                </a:tc>
                <a:tc>
                  <a:txBody>
                    <a:bodyPr/>
                    <a:lstStyle/>
                    <a:p>
                      <a:pPr indent="0" lvl="0" marL="0" rtl="0" algn="l">
                        <a:spcBef>
                          <a:spcPts val="0"/>
                        </a:spcBef>
                        <a:spcAft>
                          <a:spcPts val="0"/>
                        </a:spcAft>
                        <a:buNone/>
                      </a:pPr>
                      <a:r>
                        <a:rPr lang="en"/>
                        <a:t>0.6543</a:t>
                      </a:r>
                      <a:endParaRPr/>
                    </a:p>
                  </a:txBody>
                  <a:tcPr marT="91425" marB="91425" marR="91425" marL="91425"/>
                </a:tc>
              </a:tr>
              <a:tr h="3160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Toa Payoh</a:t>
                      </a:r>
                      <a:endParaRPr/>
                    </a:p>
                  </a:txBody>
                  <a:tcPr marT="91425" marB="91425" marR="91425" marL="91425"/>
                </a:tc>
                <a:tc>
                  <a:txBody>
                    <a:bodyPr/>
                    <a:lstStyle/>
                    <a:p>
                      <a:pPr indent="0" lvl="0" marL="0" rtl="0" algn="l">
                        <a:spcBef>
                          <a:spcPts val="0"/>
                        </a:spcBef>
                        <a:spcAft>
                          <a:spcPts val="0"/>
                        </a:spcAft>
                        <a:buNone/>
                      </a:pPr>
                      <a:r>
                        <a:rPr lang="en"/>
                        <a:t>0.6025</a:t>
                      </a:r>
                      <a:endParaRPr/>
                    </a:p>
                  </a:txBody>
                  <a:tcPr marT="91425" marB="91425" marR="91425" marL="91425"/>
                </a:tc>
              </a:tr>
              <a:tr h="3160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Hougang</a:t>
                      </a:r>
                      <a:endParaRPr/>
                    </a:p>
                  </a:txBody>
                  <a:tcPr marT="91425" marB="91425" marR="91425" marL="91425"/>
                </a:tc>
                <a:tc>
                  <a:txBody>
                    <a:bodyPr/>
                    <a:lstStyle/>
                    <a:p>
                      <a:pPr indent="0" lvl="0" marL="0" rtl="0" algn="l">
                        <a:spcBef>
                          <a:spcPts val="0"/>
                        </a:spcBef>
                        <a:spcAft>
                          <a:spcPts val="0"/>
                        </a:spcAft>
                        <a:buNone/>
                      </a:pPr>
                      <a:r>
                        <a:rPr lang="en"/>
                        <a:t>0.5640</a:t>
                      </a:r>
                      <a:endParaRPr/>
                    </a:p>
                  </a:txBody>
                  <a:tcPr marT="91425" marB="91425" marR="91425" marL="91425"/>
                </a:tc>
              </a:tr>
              <a:tr h="316025">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Woodlands</a:t>
                      </a:r>
                      <a:endParaRPr/>
                    </a:p>
                  </a:txBody>
                  <a:tcPr marT="91425" marB="91425" marR="91425" marL="91425"/>
                </a:tc>
                <a:tc>
                  <a:txBody>
                    <a:bodyPr/>
                    <a:lstStyle/>
                    <a:p>
                      <a:pPr indent="0" lvl="0" marL="0" rtl="0" algn="l">
                        <a:spcBef>
                          <a:spcPts val="0"/>
                        </a:spcBef>
                        <a:spcAft>
                          <a:spcPts val="0"/>
                        </a:spcAft>
                        <a:buNone/>
                      </a:pPr>
                      <a:r>
                        <a:rPr lang="en"/>
                        <a:t>0.5396</a:t>
                      </a:r>
                      <a:endParaRPr/>
                    </a:p>
                  </a:txBody>
                  <a:tcPr marT="91425" marB="91425" marR="91425" marL="91425"/>
                </a:tc>
              </a:tr>
            </a:tbl>
          </a:graphicData>
        </a:graphic>
      </p:graphicFrame>
      <p:sp>
        <p:nvSpPr>
          <p:cNvPr id="153" name="Google Shape;153;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